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9" r:id="rId1"/>
  </p:sldMasterIdLst>
  <p:notesMasterIdLst>
    <p:notesMasterId r:id="rId119"/>
  </p:notesMasterIdLst>
  <p:handoutMasterIdLst>
    <p:handoutMasterId r:id="rId120"/>
  </p:handoutMasterIdLst>
  <p:sldIdLst>
    <p:sldId id="1661" r:id="rId2"/>
    <p:sldId id="2008" r:id="rId3"/>
    <p:sldId id="2009" r:id="rId4"/>
    <p:sldId id="1329" r:id="rId5"/>
    <p:sldId id="1658" r:id="rId6"/>
    <p:sldId id="2010" r:id="rId7"/>
    <p:sldId id="1859" r:id="rId8"/>
    <p:sldId id="1909" r:id="rId9"/>
    <p:sldId id="2023" r:id="rId10"/>
    <p:sldId id="2011" r:id="rId11"/>
    <p:sldId id="2012" r:id="rId12"/>
    <p:sldId id="2015" r:id="rId13"/>
    <p:sldId id="2019" r:id="rId14"/>
    <p:sldId id="2013" r:id="rId15"/>
    <p:sldId id="2014" r:id="rId16"/>
    <p:sldId id="2016" r:id="rId17"/>
    <p:sldId id="2017" r:id="rId18"/>
    <p:sldId id="2018" r:id="rId19"/>
    <p:sldId id="2020" r:id="rId20"/>
    <p:sldId id="2022" r:id="rId21"/>
    <p:sldId id="2026" r:id="rId22"/>
    <p:sldId id="2027" r:id="rId23"/>
    <p:sldId id="2028" r:id="rId24"/>
    <p:sldId id="2024" r:id="rId25"/>
    <p:sldId id="2025" r:id="rId26"/>
    <p:sldId id="2084" r:id="rId27"/>
    <p:sldId id="2085" r:id="rId28"/>
    <p:sldId id="2021" r:id="rId29"/>
    <p:sldId id="2031" r:id="rId30"/>
    <p:sldId id="2032" r:id="rId31"/>
    <p:sldId id="2033" r:id="rId32"/>
    <p:sldId id="2034" r:id="rId33"/>
    <p:sldId id="2035" r:id="rId34"/>
    <p:sldId id="2037" r:id="rId35"/>
    <p:sldId id="2038" r:id="rId36"/>
    <p:sldId id="2039" r:id="rId37"/>
    <p:sldId id="2040" r:id="rId38"/>
    <p:sldId id="2041" r:id="rId39"/>
    <p:sldId id="2042" r:id="rId40"/>
    <p:sldId id="2043" r:id="rId41"/>
    <p:sldId id="2044" r:id="rId42"/>
    <p:sldId id="2045" r:id="rId43"/>
    <p:sldId id="2046" r:id="rId44"/>
    <p:sldId id="2047" r:id="rId45"/>
    <p:sldId id="2048" r:id="rId46"/>
    <p:sldId id="2049" r:id="rId47"/>
    <p:sldId id="2050" r:id="rId48"/>
    <p:sldId id="2051" r:id="rId49"/>
    <p:sldId id="2052" r:id="rId50"/>
    <p:sldId id="2053" r:id="rId51"/>
    <p:sldId id="2054" r:id="rId52"/>
    <p:sldId id="2068" r:id="rId53"/>
    <p:sldId id="2057" r:id="rId54"/>
    <p:sldId id="2058" r:id="rId55"/>
    <p:sldId id="2059" r:id="rId56"/>
    <p:sldId id="2067" r:id="rId57"/>
    <p:sldId id="2061" r:id="rId58"/>
    <p:sldId id="2062" r:id="rId59"/>
    <p:sldId id="2063" r:id="rId60"/>
    <p:sldId id="2066" r:id="rId61"/>
    <p:sldId id="2065" r:id="rId62"/>
    <p:sldId id="2069" r:id="rId63"/>
    <p:sldId id="2070" r:id="rId64"/>
    <p:sldId id="2071" r:id="rId65"/>
    <p:sldId id="2072" r:id="rId66"/>
    <p:sldId id="2073" r:id="rId67"/>
    <p:sldId id="2074" r:id="rId68"/>
    <p:sldId id="2075" r:id="rId69"/>
    <p:sldId id="2076" r:id="rId70"/>
    <p:sldId id="2077" r:id="rId71"/>
    <p:sldId id="2078" r:id="rId72"/>
    <p:sldId id="2079" r:id="rId73"/>
    <p:sldId id="2080" r:id="rId74"/>
    <p:sldId id="2081" r:id="rId75"/>
    <p:sldId id="2082" r:id="rId76"/>
    <p:sldId id="2083" r:id="rId77"/>
    <p:sldId id="2121" r:id="rId78"/>
    <p:sldId id="2088" r:id="rId79"/>
    <p:sldId id="2089" r:id="rId80"/>
    <p:sldId id="2090" r:id="rId81"/>
    <p:sldId id="2091" r:id="rId82"/>
    <p:sldId id="2092" r:id="rId83"/>
    <p:sldId id="2093" r:id="rId84"/>
    <p:sldId id="2111" r:id="rId85"/>
    <p:sldId id="2112" r:id="rId86"/>
    <p:sldId id="2119" r:id="rId87"/>
    <p:sldId id="2113" r:id="rId88"/>
    <p:sldId id="2120" r:id="rId89"/>
    <p:sldId id="2116" r:id="rId90"/>
    <p:sldId id="2117" r:id="rId91"/>
    <p:sldId id="2118" r:id="rId92"/>
    <p:sldId id="2087" r:id="rId93"/>
    <p:sldId id="2122" r:id="rId94"/>
    <p:sldId id="2094" r:id="rId95"/>
    <p:sldId id="2095" r:id="rId96"/>
    <p:sldId id="1926" r:id="rId97"/>
    <p:sldId id="1927" r:id="rId98"/>
    <p:sldId id="2096" r:id="rId99"/>
    <p:sldId id="1983" r:id="rId100"/>
    <p:sldId id="2097" r:id="rId101"/>
    <p:sldId id="2098" r:id="rId102"/>
    <p:sldId id="2099" r:id="rId103"/>
    <p:sldId id="2100" r:id="rId104"/>
    <p:sldId id="2101" r:id="rId105"/>
    <p:sldId id="2102" r:id="rId106"/>
    <p:sldId id="2103" r:id="rId107"/>
    <p:sldId id="2104" r:id="rId108"/>
    <p:sldId id="2105" r:id="rId109"/>
    <p:sldId id="2106" r:id="rId110"/>
    <p:sldId id="2107" r:id="rId111"/>
    <p:sldId id="2108" r:id="rId112"/>
    <p:sldId id="2109" r:id="rId113"/>
    <p:sldId id="2110" r:id="rId114"/>
    <p:sldId id="1958" r:id="rId115"/>
    <p:sldId id="1961" r:id="rId116"/>
    <p:sldId id="1829" r:id="rId117"/>
    <p:sldId id="1722" r:id="rId1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33CC00"/>
    <a:srgbClr val="FFE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781"/>
    <p:restoredTop sz="93692"/>
  </p:normalViewPr>
  <p:slideViewPr>
    <p:cSldViewPr snapToGrid="0" snapToObjects="1">
      <p:cViewPr>
        <p:scale>
          <a:sx n="92" d="100"/>
          <a:sy n="92" d="100"/>
        </p:scale>
        <p:origin x="-288" y="-896"/>
      </p:cViewPr>
      <p:guideLst>
        <p:guide orient="horz" pos="2160"/>
        <p:guide pos="2880"/>
      </p:guideLst>
    </p:cSldViewPr>
  </p:slideViewPr>
  <p:notesTextViewPr>
    <p:cViewPr>
      <p:scale>
        <a:sx n="35" d="100"/>
        <a:sy n="35" d="100"/>
      </p:scale>
      <p:origin x="0" y="0"/>
    </p:cViewPr>
  </p:notesTextViewPr>
  <p:sorterViewPr>
    <p:cViewPr>
      <p:scale>
        <a:sx n="133" d="100"/>
        <a:sy n="133" d="100"/>
      </p:scale>
      <p:origin x="0" y="88560"/>
    </p:cViewPr>
  </p:sorterViewPr>
  <p:notesViewPr>
    <p:cSldViewPr snapToGrid="0" snapToObjects="1">
      <p:cViewPr varScale="1">
        <p:scale>
          <a:sx n="55" d="100"/>
          <a:sy n="55" d="100"/>
        </p:scale>
        <p:origin x="-92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handoutMaster" Target="handoutMasters/handoutMaster1.xml"/><Relationship Id="rId121" Type="http://schemas.openxmlformats.org/officeDocument/2006/relationships/presProps" Target="presProps.xml"/><Relationship Id="rId122" Type="http://schemas.openxmlformats.org/officeDocument/2006/relationships/viewProps" Target="viewProps.xml"/><Relationship Id="rId123" Type="http://schemas.openxmlformats.org/officeDocument/2006/relationships/theme" Target="theme/theme1.xml"/><Relationship Id="rId12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notesMaster" Target="notesMasters/notesMaster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2891330F-212F-7E4B-8E36-E89A1601C17D}" type="presOf" srcId="{3B7075F6-FB99-CE41-A640-D14FA74DF5B3}" destId="{C3C43F3F-3832-E849-978C-2E7497608C96}" srcOrd="0" destOrd="0" presId="urn:microsoft.com/office/officeart/2005/8/layout/process4"/>
    <dgm:cxn modelId="{D9C0D6C3-61DF-DF4C-8851-96C2A41547DF}" type="presOf" srcId="{BC4D024E-0AD2-DF4A-95E8-A05E1E468029}" destId="{D4E6E977-C7A0-9549-873E-E9A742C6ECE5}"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1E06B8CA-9296-814F-B971-785AE893F60A}" type="presOf" srcId="{38B42F2E-62DB-CE46-8362-415A725ABB7C}" destId="{F1004451-EFDB-684A-95EE-806F502F65A8}" srcOrd="1" destOrd="0" presId="urn:microsoft.com/office/officeart/2005/8/layout/process4"/>
    <dgm:cxn modelId="{1DE666FE-6F49-6E46-852E-419384CBD6AA}" type="presOf" srcId="{57B0E50C-D85D-0943-A36E-842E8176F229}" destId="{B88937AB-B580-F34F-AE1B-4C6D12758D91}" srcOrd="0" destOrd="0" presId="urn:microsoft.com/office/officeart/2005/8/layout/process4"/>
    <dgm:cxn modelId="{C8815289-1665-694B-9699-16C74259E93C}" srcId="{307165E4-8FC7-954A-AA66-9DF74383956A}" destId="{BC4D024E-0AD2-DF4A-95E8-A05E1E468029}" srcOrd="0" destOrd="0" parTransId="{A8A45F7F-E7F7-2246-AFBB-72FA7A740D9A}" sibTransId="{DCFD0039-083B-2C4D-A896-F3760539ED4C}"/>
    <dgm:cxn modelId="{1611B75E-5E18-7B4C-82B4-BEB9DA996B9E}" srcId="{38B42F2E-62DB-CE46-8362-415A725ABB7C}" destId="{E8598197-8E65-2843-B12F-05DC5507BA7F}" srcOrd="0" destOrd="0" parTransId="{B2F606BA-2567-0D41-96A8-1DDA6FB77AFD}" sibTransId="{A545047F-8DA8-4D4F-A717-4223ADFA27AF}"/>
    <dgm:cxn modelId="{7C0E11A3-8A56-504C-8265-6D1987DA0DDB}" type="presOf" srcId="{3B7075F6-FB99-CE41-A640-D14FA74DF5B3}" destId="{85AB39FB-59DF-0245-A4C6-1BA9AFEF9D15}" srcOrd="1" destOrd="0" presId="urn:microsoft.com/office/officeart/2005/8/layout/process4"/>
    <dgm:cxn modelId="{FDDD0301-C158-7B41-8CF4-A7423F6D0B96}" type="presOf" srcId="{BADD5172-F871-CA4C-AFC6-0CE4FD9761EB}" destId="{DF44FE76-48EA-5343-8CBE-CBD3631ACA6B}" srcOrd="0" destOrd="0" presId="urn:microsoft.com/office/officeart/2005/8/layout/process4"/>
    <dgm:cxn modelId="{ED346A1B-26EA-8545-BB79-9DA14E91840C}" type="presOf" srcId="{E8598197-8E65-2843-B12F-05DC5507BA7F}" destId="{96AB6710-2EEC-8241-97F4-99042AEB2473}" srcOrd="0" destOrd="0" presId="urn:microsoft.com/office/officeart/2005/8/layout/process4"/>
    <dgm:cxn modelId="{CBAE9123-788E-4F4E-835B-FB140B4C6B61}" type="presOf" srcId="{307165E4-8FC7-954A-AA66-9DF74383956A}" destId="{A61EAA39-0608-A542-AA85-F912ABCBEB3A}"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C15F0AB8-5F8B-1340-BB32-6720CA845005}" type="presOf" srcId="{307165E4-8FC7-954A-AA66-9DF74383956A}" destId="{E23630B8-2093-3D41-BE66-CD78F00D0158}" srcOrd="1"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07E753C8-D4DA-F046-80AE-DC4836E459C4}" type="presOf" srcId="{38B42F2E-62DB-CE46-8362-415A725ABB7C}" destId="{24B7B846-B538-4E42-B463-019FD45C202F}" srcOrd="0" destOrd="0" presId="urn:microsoft.com/office/officeart/2005/8/layout/process4"/>
    <dgm:cxn modelId="{BCC90F0B-2AF2-2D4A-A2E6-ADB49DEAD827}" type="presParOf" srcId="{DF44FE76-48EA-5343-8CBE-CBD3631ACA6B}" destId="{9A98D6D7-DD4A-B64A-AA1E-0119392E7F14}" srcOrd="0" destOrd="0" presId="urn:microsoft.com/office/officeart/2005/8/layout/process4"/>
    <dgm:cxn modelId="{FA1E07E2-7768-9E44-B632-D7685409326A}" type="presParOf" srcId="{9A98D6D7-DD4A-B64A-AA1E-0119392E7F14}" destId="{C3C43F3F-3832-E849-978C-2E7497608C96}" srcOrd="0" destOrd="0" presId="urn:microsoft.com/office/officeart/2005/8/layout/process4"/>
    <dgm:cxn modelId="{9414AF75-7B48-AA4E-8769-5CEBF80F3351}" type="presParOf" srcId="{9A98D6D7-DD4A-B64A-AA1E-0119392E7F14}" destId="{85AB39FB-59DF-0245-A4C6-1BA9AFEF9D15}" srcOrd="1" destOrd="0" presId="urn:microsoft.com/office/officeart/2005/8/layout/process4"/>
    <dgm:cxn modelId="{C1F245A8-36D9-6D4F-B1CA-82DADB549006}" type="presParOf" srcId="{9A98D6D7-DD4A-B64A-AA1E-0119392E7F14}" destId="{80E966AA-87D8-4446-AB15-E8C02AA25B91}" srcOrd="2" destOrd="0" presId="urn:microsoft.com/office/officeart/2005/8/layout/process4"/>
    <dgm:cxn modelId="{A3CE6505-3A7A-6D4E-98E1-76791A3F7AED}" type="presParOf" srcId="{80E966AA-87D8-4446-AB15-E8C02AA25B91}" destId="{B88937AB-B580-F34F-AE1B-4C6D12758D91}" srcOrd="0" destOrd="0" presId="urn:microsoft.com/office/officeart/2005/8/layout/process4"/>
    <dgm:cxn modelId="{711B5A98-1B12-5E43-B55D-6A09720D0338}" type="presParOf" srcId="{DF44FE76-48EA-5343-8CBE-CBD3631ACA6B}" destId="{0CC56CF3-1D15-FE47-B329-3BC580F01F4A}" srcOrd="1" destOrd="0" presId="urn:microsoft.com/office/officeart/2005/8/layout/process4"/>
    <dgm:cxn modelId="{6D9FDE76-59F5-434B-A009-63C91B810765}" type="presParOf" srcId="{DF44FE76-48EA-5343-8CBE-CBD3631ACA6B}" destId="{6B80EB6C-A5E0-9C46-9761-2792BFE436D4}" srcOrd="2" destOrd="0" presId="urn:microsoft.com/office/officeart/2005/8/layout/process4"/>
    <dgm:cxn modelId="{37668D2A-3BA4-EF4F-9BE5-28C47CBD6672}" type="presParOf" srcId="{6B80EB6C-A5E0-9C46-9761-2792BFE436D4}" destId="{24B7B846-B538-4E42-B463-019FD45C202F}" srcOrd="0" destOrd="0" presId="urn:microsoft.com/office/officeart/2005/8/layout/process4"/>
    <dgm:cxn modelId="{49B15881-A6C8-9347-B52E-82F8D43FB2D6}" type="presParOf" srcId="{6B80EB6C-A5E0-9C46-9761-2792BFE436D4}" destId="{F1004451-EFDB-684A-95EE-806F502F65A8}" srcOrd="1" destOrd="0" presId="urn:microsoft.com/office/officeart/2005/8/layout/process4"/>
    <dgm:cxn modelId="{9161D176-C617-8146-8EA5-5FE9C446FE4B}" type="presParOf" srcId="{6B80EB6C-A5E0-9C46-9761-2792BFE436D4}" destId="{9B845DC4-0FAD-7645-89AB-D48C559DB4CC}" srcOrd="2" destOrd="0" presId="urn:microsoft.com/office/officeart/2005/8/layout/process4"/>
    <dgm:cxn modelId="{E2806D95-F437-E345-9324-679135E4BDCA}" type="presParOf" srcId="{9B845DC4-0FAD-7645-89AB-D48C559DB4CC}" destId="{96AB6710-2EEC-8241-97F4-99042AEB2473}" srcOrd="0" destOrd="0" presId="urn:microsoft.com/office/officeart/2005/8/layout/process4"/>
    <dgm:cxn modelId="{BC3C6B1E-F50F-2D4A-B4E4-F09308657522}" type="presParOf" srcId="{DF44FE76-48EA-5343-8CBE-CBD3631ACA6B}" destId="{F32D84F1-782D-0140-BD6E-8A7A1608303A}" srcOrd="3" destOrd="0" presId="urn:microsoft.com/office/officeart/2005/8/layout/process4"/>
    <dgm:cxn modelId="{12223BE0-8FEE-DC41-A4A8-01F7CA635A91}" type="presParOf" srcId="{DF44FE76-48EA-5343-8CBE-CBD3631ACA6B}" destId="{6952F375-7750-EB4C-B354-4D484C729154}" srcOrd="4" destOrd="0" presId="urn:microsoft.com/office/officeart/2005/8/layout/process4"/>
    <dgm:cxn modelId="{605E3B47-C126-A841-8A87-74904ECFC77F}" type="presParOf" srcId="{6952F375-7750-EB4C-B354-4D484C729154}" destId="{A61EAA39-0608-A542-AA85-F912ABCBEB3A}" srcOrd="0" destOrd="0" presId="urn:microsoft.com/office/officeart/2005/8/layout/process4"/>
    <dgm:cxn modelId="{ABADCBA2-754A-6845-9E50-BF663690AA42}" type="presParOf" srcId="{6952F375-7750-EB4C-B354-4D484C729154}" destId="{E23630B8-2093-3D41-BE66-CD78F00D0158}" srcOrd="1" destOrd="0" presId="urn:microsoft.com/office/officeart/2005/8/layout/process4"/>
    <dgm:cxn modelId="{0F660451-66DE-3741-8276-C6E48B332B2F}" type="presParOf" srcId="{6952F375-7750-EB4C-B354-4D484C729154}" destId="{A94ABFEF-26FF-B741-BF7D-73849BD9AB17}" srcOrd="2" destOrd="0" presId="urn:microsoft.com/office/officeart/2005/8/layout/process4"/>
    <dgm:cxn modelId="{D5BA4492-DF3D-5040-91C0-BB8115D592FE}"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8B79B4-AFA4-4620-B6A6-D7E8BA0D4CEB}" type="doc">
      <dgm:prSet loTypeId="urn:microsoft.com/office/officeart/2005/8/layout/arrow2" loCatId="process" qsTypeId="urn:microsoft.com/office/officeart/2005/8/quickstyle/3D3" qsCatId="3D" csTypeId="urn:microsoft.com/office/officeart/2005/8/colors/colorful3" csCatId="colorful" phldr="1"/>
      <dgm:spPr/>
      <dgm:t>
        <a:bodyPr/>
        <a:lstStyle/>
        <a:p>
          <a:endParaRPr lang="en-US"/>
        </a:p>
      </dgm:t>
    </dgm:pt>
    <dgm:pt modelId="{5003D879-C4E2-4468-A794-28CFCE3FA77D}">
      <dgm:prSet/>
      <dgm:spPr/>
      <dgm:t>
        <a:bodyPr/>
        <a:lstStyle/>
        <a:p>
          <a:endParaRPr lang="en-US" dirty="0"/>
        </a:p>
      </dgm:t>
    </dgm:pt>
    <dgm:pt modelId="{C000B7BE-354A-4A7F-A09B-CD01A526D0C3}" type="sibTrans" cxnId="{6299C2E7-ED3C-4CC6-B280-52B80A72C4E9}">
      <dgm:prSet/>
      <dgm:spPr/>
      <dgm:t>
        <a:bodyPr/>
        <a:lstStyle/>
        <a:p>
          <a:endParaRPr lang="en-US"/>
        </a:p>
      </dgm:t>
    </dgm:pt>
    <dgm:pt modelId="{DBC2FDBA-BDE9-4006-AE4D-22FCD1CC2E51}" type="parTrans" cxnId="{6299C2E7-ED3C-4CC6-B280-52B80A72C4E9}">
      <dgm:prSet/>
      <dgm:spPr/>
      <dgm:t>
        <a:bodyPr/>
        <a:lstStyle/>
        <a:p>
          <a:endParaRPr lang="en-US"/>
        </a:p>
      </dgm:t>
    </dgm:pt>
    <dgm:pt modelId="{95A66D95-5630-4BFF-9299-482DD3A40F90}">
      <dgm:prSet/>
      <dgm:spPr/>
      <dgm:t>
        <a:bodyPr/>
        <a:lstStyle/>
        <a:p>
          <a:endParaRPr lang="en-US" dirty="0"/>
        </a:p>
      </dgm:t>
    </dgm:pt>
    <dgm:pt modelId="{8550C56B-FBD3-47F0-BA88-773476E890E0}" type="sibTrans" cxnId="{56961C37-3AC6-4DBD-B994-607D7F7B287A}">
      <dgm:prSet/>
      <dgm:spPr/>
      <dgm:t>
        <a:bodyPr/>
        <a:lstStyle/>
        <a:p>
          <a:endParaRPr lang="en-US"/>
        </a:p>
      </dgm:t>
    </dgm:pt>
    <dgm:pt modelId="{507B3356-E45F-4002-9926-8A2B64ABF3C8}" type="parTrans" cxnId="{56961C37-3AC6-4DBD-B994-607D7F7B287A}">
      <dgm:prSet/>
      <dgm:spPr/>
      <dgm:t>
        <a:bodyPr/>
        <a:lstStyle/>
        <a:p>
          <a:endParaRPr lang="en-US"/>
        </a:p>
      </dgm:t>
    </dgm:pt>
    <dgm:pt modelId="{149CEF8C-623B-4765-93F9-9D84BEC81B96}">
      <dgm:prSet phldrT="[Text]"/>
      <dgm:spPr/>
      <dgm:t>
        <a:bodyPr/>
        <a:lstStyle/>
        <a:p>
          <a:endParaRPr lang="en-US" dirty="0"/>
        </a:p>
      </dgm:t>
    </dgm:pt>
    <dgm:pt modelId="{ECCA4C21-5F57-4314-BE0D-4E1AC1819EF9}" type="sibTrans" cxnId="{287B261B-B9F7-4FBE-ACC1-8AE114BC3598}">
      <dgm:prSet/>
      <dgm:spPr/>
      <dgm:t>
        <a:bodyPr/>
        <a:lstStyle/>
        <a:p>
          <a:endParaRPr lang="en-US"/>
        </a:p>
      </dgm:t>
    </dgm:pt>
    <dgm:pt modelId="{4E5B3707-B630-4AA7-B699-4504D8EA4EB8}" type="parTrans" cxnId="{287B261B-B9F7-4FBE-ACC1-8AE114BC3598}">
      <dgm:prSet/>
      <dgm:spPr/>
      <dgm:t>
        <a:bodyPr/>
        <a:lstStyle/>
        <a:p>
          <a:endParaRPr lang="en-US"/>
        </a:p>
      </dgm:t>
    </dgm:pt>
    <dgm:pt modelId="{54B52159-26C7-4950-8376-DA706024EF2E}">
      <dgm:prSet phldrT="[Text]"/>
      <dgm:spPr/>
      <dgm:t>
        <a:bodyPr/>
        <a:lstStyle/>
        <a:p>
          <a:endParaRPr lang="en-US" dirty="0"/>
        </a:p>
      </dgm:t>
    </dgm:pt>
    <dgm:pt modelId="{9ABF2073-23E6-4D72-8820-1A474BBF1EEF}" type="sibTrans" cxnId="{873A50A0-0727-4064-B92D-CEFAF11FD364}">
      <dgm:prSet/>
      <dgm:spPr/>
      <dgm:t>
        <a:bodyPr/>
        <a:lstStyle/>
        <a:p>
          <a:endParaRPr lang="en-US"/>
        </a:p>
      </dgm:t>
    </dgm:pt>
    <dgm:pt modelId="{CC9D9FB8-847F-49AE-A240-9D77FE12DC41}" type="parTrans" cxnId="{873A50A0-0727-4064-B92D-CEFAF11FD364}">
      <dgm:prSet/>
      <dgm:spPr/>
      <dgm:t>
        <a:bodyPr/>
        <a:lstStyle/>
        <a:p>
          <a:endParaRPr lang="en-US"/>
        </a:p>
      </dgm:t>
    </dgm:pt>
    <dgm:pt modelId="{71EC39C0-ED3F-4FA1-8065-907154C9A799}">
      <dgm:prSet/>
      <dgm:spPr/>
      <dgm:t>
        <a:bodyPr/>
        <a:lstStyle/>
        <a:p>
          <a:endParaRPr lang="en-US"/>
        </a:p>
      </dgm:t>
    </dgm:pt>
    <dgm:pt modelId="{8C1704BD-9C56-4E07-8F9A-714CAA29BD43}">
      <dgm:prSet phldrT="[Text]"/>
      <dgm:spPr/>
      <dgm:t>
        <a:bodyPr/>
        <a:lstStyle/>
        <a:p>
          <a:endParaRPr lang="en-US" dirty="0">
            <a:solidFill>
              <a:schemeClr val="tx1">
                <a:hueOff val="0"/>
                <a:satOff val="0"/>
                <a:lumOff val="0"/>
                <a:alpha val="43000"/>
              </a:schemeClr>
            </a:solidFill>
          </a:endParaRPr>
        </a:p>
      </dgm:t>
    </dgm:pt>
    <dgm:pt modelId="{9BFE25B0-2200-4085-B1DC-944AAE3B6AC8}" type="sibTrans" cxnId="{66548DD0-1AD2-44A9-9F6C-078F42D440DD}">
      <dgm:prSet/>
      <dgm:spPr/>
      <dgm:t>
        <a:bodyPr/>
        <a:lstStyle/>
        <a:p>
          <a:endParaRPr lang="en-US"/>
        </a:p>
      </dgm:t>
    </dgm:pt>
    <dgm:pt modelId="{66438111-ED34-41B8-AF1E-AD08AD7E7DE3}" type="parTrans" cxnId="{66548DD0-1AD2-44A9-9F6C-078F42D440DD}">
      <dgm:prSet/>
      <dgm:spPr/>
      <dgm:t>
        <a:bodyPr/>
        <a:lstStyle/>
        <a:p>
          <a:endParaRPr lang="en-US"/>
        </a:p>
      </dgm:t>
    </dgm:pt>
    <dgm:pt modelId="{4FC7FE05-79D1-454C-B5CC-F6466923895B}" type="sibTrans" cxnId="{FCFAE379-978A-4D2A-BB89-384089CFCFCD}">
      <dgm:prSet/>
      <dgm:spPr/>
      <dgm:t>
        <a:bodyPr/>
        <a:lstStyle/>
        <a:p>
          <a:endParaRPr lang="en-US"/>
        </a:p>
      </dgm:t>
    </dgm:pt>
    <dgm:pt modelId="{0B9830EF-CC4D-4082-80F8-FD3154048980}" type="parTrans" cxnId="{FCFAE379-978A-4D2A-BB89-384089CFCFCD}">
      <dgm:prSet/>
      <dgm:spPr/>
      <dgm:t>
        <a:bodyPr/>
        <a:lstStyle/>
        <a:p>
          <a:endParaRPr lang="en-US"/>
        </a:p>
      </dgm:t>
    </dgm:pt>
    <dgm:pt modelId="{ECEE157F-6FE3-4176-9E76-A00FA5529676}" type="pres">
      <dgm:prSet presAssocID="{A98B79B4-AFA4-4620-B6A6-D7E8BA0D4CEB}" presName="arrowDiagram" presStyleCnt="0">
        <dgm:presLayoutVars>
          <dgm:chMax val="5"/>
          <dgm:dir/>
          <dgm:resizeHandles val="exact"/>
        </dgm:presLayoutVars>
      </dgm:prSet>
      <dgm:spPr/>
      <dgm:t>
        <a:bodyPr/>
        <a:lstStyle/>
        <a:p>
          <a:endParaRPr lang="en-US"/>
        </a:p>
      </dgm:t>
    </dgm:pt>
    <dgm:pt modelId="{3F6ED560-3291-4A1C-BC67-87BB56471A22}" type="pres">
      <dgm:prSet presAssocID="{A98B79B4-AFA4-4620-B6A6-D7E8BA0D4CEB}" presName="arrow" presStyleLbl="bgShp" presStyleIdx="0" presStyleCnt="1" custLinFactNeighborX="-22771" custLinFactNeighborY="-12239"/>
      <dgm:spPr>
        <a:solidFill>
          <a:schemeClr val="accent3">
            <a:tint val="40000"/>
            <a:hueOff val="0"/>
            <a:satOff val="0"/>
            <a:lumOff val="0"/>
            <a:alpha val="40000"/>
          </a:schemeClr>
        </a:solidFill>
      </dgm:spPr>
      <dgm:t>
        <a:bodyPr/>
        <a:lstStyle/>
        <a:p>
          <a:endParaRPr lang="en-US"/>
        </a:p>
      </dgm:t>
    </dgm:pt>
    <dgm:pt modelId="{04B2E3D8-7AA8-4504-A70A-0F2BD73AB81D}" type="pres">
      <dgm:prSet presAssocID="{A98B79B4-AFA4-4620-B6A6-D7E8BA0D4CEB}" presName="arrowDiagram5" presStyleCnt="0"/>
      <dgm:spPr/>
      <dgm:t>
        <a:bodyPr/>
        <a:lstStyle/>
        <a:p>
          <a:endParaRPr lang="en-US"/>
        </a:p>
      </dgm:t>
    </dgm:pt>
    <dgm:pt modelId="{DFC28BCB-C867-4987-8A2E-1B6FB0A7307F}" type="pres">
      <dgm:prSet presAssocID="{8C1704BD-9C56-4E07-8F9A-714CAA29BD43}" presName="bullet5a" presStyleLbl="node1" presStyleIdx="0" presStyleCnt="5"/>
      <dgm:spPr/>
      <dgm:t>
        <a:bodyPr/>
        <a:lstStyle/>
        <a:p>
          <a:endParaRPr lang="en-US"/>
        </a:p>
      </dgm:t>
    </dgm:pt>
    <dgm:pt modelId="{CCC5D3AF-C7DC-4C49-8B9C-A7AC395E67E3}" type="pres">
      <dgm:prSet presAssocID="{8C1704BD-9C56-4E07-8F9A-714CAA29BD43}" presName="textBox5a" presStyleLbl="revTx" presStyleIdx="0" presStyleCnt="5">
        <dgm:presLayoutVars>
          <dgm:bulletEnabled val="1"/>
        </dgm:presLayoutVars>
      </dgm:prSet>
      <dgm:spPr/>
      <dgm:t>
        <a:bodyPr/>
        <a:lstStyle/>
        <a:p>
          <a:endParaRPr lang="en-US"/>
        </a:p>
      </dgm:t>
    </dgm:pt>
    <dgm:pt modelId="{84204058-3309-43AE-BBE8-1691BE59EFB0}" type="pres">
      <dgm:prSet presAssocID="{54B52159-26C7-4950-8376-DA706024EF2E}" presName="bullet5b" presStyleLbl="node1" presStyleIdx="1" presStyleCnt="5"/>
      <dgm:spPr/>
      <dgm:t>
        <a:bodyPr/>
        <a:lstStyle/>
        <a:p>
          <a:endParaRPr lang="en-US"/>
        </a:p>
      </dgm:t>
    </dgm:pt>
    <dgm:pt modelId="{AB12127F-D7DB-4A3F-8FDE-5CB2E3A21A2F}" type="pres">
      <dgm:prSet presAssocID="{54B52159-26C7-4950-8376-DA706024EF2E}" presName="textBox5b" presStyleLbl="revTx" presStyleIdx="1" presStyleCnt="5">
        <dgm:presLayoutVars>
          <dgm:bulletEnabled val="1"/>
        </dgm:presLayoutVars>
      </dgm:prSet>
      <dgm:spPr/>
      <dgm:t>
        <a:bodyPr/>
        <a:lstStyle/>
        <a:p>
          <a:endParaRPr lang="en-US"/>
        </a:p>
      </dgm:t>
    </dgm:pt>
    <dgm:pt modelId="{75D3AB41-CC8F-4DF3-A9E0-BB4C151B0947}" type="pres">
      <dgm:prSet presAssocID="{149CEF8C-623B-4765-93F9-9D84BEC81B96}" presName="bullet5c" presStyleLbl="node1" presStyleIdx="2" presStyleCnt="5"/>
      <dgm:spPr/>
      <dgm:t>
        <a:bodyPr/>
        <a:lstStyle/>
        <a:p>
          <a:endParaRPr lang="en-US"/>
        </a:p>
      </dgm:t>
    </dgm:pt>
    <dgm:pt modelId="{5A7BC710-F568-4D4A-B761-FDC9BE5A30E8}" type="pres">
      <dgm:prSet presAssocID="{149CEF8C-623B-4765-93F9-9D84BEC81B96}" presName="textBox5c" presStyleLbl="revTx" presStyleIdx="2" presStyleCnt="5">
        <dgm:presLayoutVars>
          <dgm:bulletEnabled val="1"/>
        </dgm:presLayoutVars>
      </dgm:prSet>
      <dgm:spPr/>
      <dgm:t>
        <a:bodyPr/>
        <a:lstStyle/>
        <a:p>
          <a:endParaRPr lang="en-US"/>
        </a:p>
      </dgm:t>
    </dgm:pt>
    <dgm:pt modelId="{8BCF1781-07C1-4CBC-991E-1FA1A21FCA3D}" type="pres">
      <dgm:prSet presAssocID="{95A66D95-5630-4BFF-9299-482DD3A40F90}" presName="bullet5d" presStyleLbl="node1" presStyleIdx="3" presStyleCnt="5"/>
      <dgm:spPr/>
      <dgm:t>
        <a:bodyPr/>
        <a:lstStyle/>
        <a:p>
          <a:endParaRPr lang="en-US"/>
        </a:p>
      </dgm:t>
    </dgm:pt>
    <dgm:pt modelId="{AF93116E-E59E-4872-BA25-4A3F3672880B}" type="pres">
      <dgm:prSet presAssocID="{95A66D95-5630-4BFF-9299-482DD3A40F90}" presName="textBox5d" presStyleLbl="revTx" presStyleIdx="3" presStyleCnt="5">
        <dgm:presLayoutVars>
          <dgm:bulletEnabled val="1"/>
        </dgm:presLayoutVars>
      </dgm:prSet>
      <dgm:spPr/>
      <dgm:t>
        <a:bodyPr/>
        <a:lstStyle/>
        <a:p>
          <a:endParaRPr lang="en-US"/>
        </a:p>
      </dgm:t>
    </dgm:pt>
    <dgm:pt modelId="{F9F3B922-3E9C-4AA7-B36F-88D595AAABE5}" type="pres">
      <dgm:prSet presAssocID="{5003D879-C4E2-4468-A794-28CFCE3FA77D}" presName="bullet5e" presStyleLbl="node1" presStyleIdx="4" presStyleCnt="5"/>
      <dgm:spPr/>
      <dgm:t>
        <a:bodyPr/>
        <a:lstStyle/>
        <a:p>
          <a:endParaRPr lang="en-US"/>
        </a:p>
      </dgm:t>
    </dgm:pt>
    <dgm:pt modelId="{C63A8BD4-3AB7-4428-833E-7F843103FF84}" type="pres">
      <dgm:prSet presAssocID="{5003D879-C4E2-4468-A794-28CFCE3FA77D}" presName="textBox5e" presStyleLbl="revTx" presStyleIdx="4" presStyleCnt="5" custLinFactNeighborX="2975" custLinFactNeighborY="-5037">
        <dgm:presLayoutVars>
          <dgm:bulletEnabled val="1"/>
        </dgm:presLayoutVars>
      </dgm:prSet>
      <dgm:spPr/>
      <dgm:t>
        <a:bodyPr/>
        <a:lstStyle/>
        <a:p>
          <a:endParaRPr lang="en-US"/>
        </a:p>
      </dgm:t>
    </dgm:pt>
  </dgm:ptLst>
  <dgm:cxnLst>
    <dgm:cxn modelId="{98B0F05E-E266-ED4A-8789-7C8D0232CB2A}" type="presOf" srcId="{71EC39C0-ED3F-4FA1-8065-907154C9A799}" destId="{CCC5D3AF-C7DC-4C49-8B9C-A7AC395E67E3}" srcOrd="0" destOrd="1" presId="urn:microsoft.com/office/officeart/2005/8/layout/arrow2"/>
    <dgm:cxn modelId="{66548DD0-1AD2-44A9-9F6C-078F42D440DD}" srcId="{A98B79B4-AFA4-4620-B6A6-D7E8BA0D4CEB}" destId="{8C1704BD-9C56-4E07-8F9A-714CAA29BD43}" srcOrd="0" destOrd="0" parTransId="{66438111-ED34-41B8-AF1E-AD08AD7E7DE3}" sibTransId="{9BFE25B0-2200-4085-B1DC-944AAE3B6AC8}"/>
    <dgm:cxn modelId="{E31F3D0F-8416-5649-9A94-9D0CD1F2A717}" type="presOf" srcId="{A98B79B4-AFA4-4620-B6A6-D7E8BA0D4CEB}" destId="{ECEE157F-6FE3-4176-9E76-A00FA5529676}" srcOrd="0" destOrd="0" presId="urn:microsoft.com/office/officeart/2005/8/layout/arrow2"/>
    <dgm:cxn modelId="{873A50A0-0727-4064-B92D-CEFAF11FD364}" srcId="{A98B79B4-AFA4-4620-B6A6-D7E8BA0D4CEB}" destId="{54B52159-26C7-4950-8376-DA706024EF2E}" srcOrd="1" destOrd="0" parTransId="{CC9D9FB8-847F-49AE-A240-9D77FE12DC41}" sibTransId="{9ABF2073-23E6-4D72-8820-1A474BBF1EEF}"/>
    <dgm:cxn modelId="{6299C2E7-ED3C-4CC6-B280-52B80A72C4E9}" srcId="{A98B79B4-AFA4-4620-B6A6-D7E8BA0D4CEB}" destId="{5003D879-C4E2-4468-A794-28CFCE3FA77D}" srcOrd="4" destOrd="0" parTransId="{DBC2FDBA-BDE9-4006-AE4D-22FCD1CC2E51}" sibTransId="{C000B7BE-354A-4A7F-A09B-CD01A526D0C3}"/>
    <dgm:cxn modelId="{4A2854E4-F900-2641-9B80-868E6B70927A}" type="presOf" srcId="{149CEF8C-623B-4765-93F9-9D84BEC81B96}" destId="{5A7BC710-F568-4D4A-B761-FDC9BE5A30E8}" srcOrd="0" destOrd="0" presId="urn:microsoft.com/office/officeart/2005/8/layout/arrow2"/>
    <dgm:cxn modelId="{D256C877-4D75-EB4C-B627-033FABBB8434}" type="presOf" srcId="{8C1704BD-9C56-4E07-8F9A-714CAA29BD43}" destId="{CCC5D3AF-C7DC-4C49-8B9C-A7AC395E67E3}" srcOrd="0" destOrd="0" presId="urn:microsoft.com/office/officeart/2005/8/layout/arrow2"/>
    <dgm:cxn modelId="{FCFAE379-978A-4D2A-BB89-384089CFCFCD}" srcId="{8C1704BD-9C56-4E07-8F9A-714CAA29BD43}" destId="{71EC39C0-ED3F-4FA1-8065-907154C9A799}" srcOrd="0" destOrd="0" parTransId="{0B9830EF-CC4D-4082-80F8-FD3154048980}" sibTransId="{4FC7FE05-79D1-454C-B5CC-F6466923895B}"/>
    <dgm:cxn modelId="{5533388F-86DD-D74D-BC29-7D6F6AA8D33C}" type="presOf" srcId="{54B52159-26C7-4950-8376-DA706024EF2E}" destId="{AB12127F-D7DB-4A3F-8FDE-5CB2E3A21A2F}" srcOrd="0" destOrd="0" presId="urn:microsoft.com/office/officeart/2005/8/layout/arrow2"/>
    <dgm:cxn modelId="{B40C1F6E-8593-F142-B738-8168C1F7BB09}" type="presOf" srcId="{5003D879-C4E2-4468-A794-28CFCE3FA77D}" destId="{C63A8BD4-3AB7-4428-833E-7F843103FF84}" srcOrd="0" destOrd="0" presId="urn:microsoft.com/office/officeart/2005/8/layout/arrow2"/>
    <dgm:cxn modelId="{A165D892-98A4-F344-8F6D-1174666C90F4}" type="presOf" srcId="{95A66D95-5630-4BFF-9299-482DD3A40F90}" destId="{AF93116E-E59E-4872-BA25-4A3F3672880B}" srcOrd="0" destOrd="0" presId="urn:microsoft.com/office/officeart/2005/8/layout/arrow2"/>
    <dgm:cxn modelId="{287B261B-B9F7-4FBE-ACC1-8AE114BC3598}" srcId="{A98B79B4-AFA4-4620-B6A6-D7E8BA0D4CEB}" destId="{149CEF8C-623B-4765-93F9-9D84BEC81B96}" srcOrd="2" destOrd="0" parTransId="{4E5B3707-B630-4AA7-B699-4504D8EA4EB8}" sibTransId="{ECCA4C21-5F57-4314-BE0D-4E1AC1819EF9}"/>
    <dgm:cxn modelId="{56961C37-3AC6-4DBD-B994-607D7F7B287A}" srcId="{A98B79B4-AFA4-4620-B6A6-D7E8BA0D4CEB}" destId="{95A66D95-5630-4BFF-9299-482DD3A40F90}" srcOrd="3" destOrd="0" parTransId="{507B3356-E45F-4002-9926-8A2B64ABF3C8}" sibTransId="{8550C56B-FBD3-47F0-BA88-773476E890E0}"/>
    <dgm:cxn modelId="{0D5E379D-90A7-3742-87B7-A68F50AF0D1A}" type="presParOf" srcId="{ECEE157F-6FE3-4176-9E76-A00FA5529676}" destId="{3F6ED560-3291-4A1C-BC67-87BB56471A22}" srcOrd="0" destOrd="0" presId="urn:microsoft.com/office/officeart/2005/8/layout/arrow2"/>
    <dgm:cxn modelId="{8887124B-C3E8-954C-BD45-2C80A6303CD6}" type="presParOf" srcId="{ECEE157F-6FE3-4176-9E76-A00FA5529676}" destId="{04B2E3D8-7AA8-4504-A70A-0F2BD73AB81D}" srcOrd="1" destOrd="0" presId="urn:microsoft.com/office/officeart/2005/8/layout/arrow2"/>
    <dgm:cxn modelId="{D1D25BC4-17D4-9E4C-B3A8-878E2058BDF1}" type="presParOf" srcId="{04B2E3D8-7AA8-4504-A70A-0F2BD73AB81D}" destId="{DFC28BCB-C867-4987-8A2E-1B6FB0A7307F}" srcOrd="0" destOrd="0" presId="urn:microsoft.com/office/officeart/2005/8/layout/arrow2"/>
    <dgm:cxn modelId="{5680EE2A-3F0C-4A4B-8039-BF2E3A7919F9}" type="presParOf" srcId="{04B2E3D8-7AA8-4504-A70A-0F2BD73AB81D}" destId="{CCC5D3AF-C7DC-4C49-8B9C-A7AC395E67E3}" srcOrd="1" destOrd="0" presId="urn:microsoft.com/office/officeart/2005/8/layout/arrow2"/>
    <dgm:cxn modelId="{3CD97DDF-1FE2-9B48-BD58-D9B53A846943}" type="presParOf" srcId="{04B2E3D8-7AA8-4504-A70A-0F2BD73AB81D}" destId="{84204058-3309-43AE-BBE8-1691BE59EFB0}" srcOrd="2" destOrd="0" presId="urn:microsoft.com/office/officeart/2005/8/layout/arrow2"/>
    <dgm:cxn modelId="{7E657D75-B3D0-DB40-9111-14922E44D3BB}" type="presParOf" srcId="{04B2E3D8-7AA8-4504-A70A-0F2BD73AB81D}" destId="{AB12127F-D7DB-4A3F-8FDE-5CB2E3A21A2F}" srcOrd="3" destOrd="0" presId="urn:microsoft.com/office/officeart/2005/8/layout/arrow2"/>
    <dgm:cxn modelId="{28EF388E-B06E-E44E-911F-3FE2637293C2}" type="presParOf" srcId="{04B2E3D8-7AA8-4504-A70A-0F2BD73AB81D}" destId="{75D3AB41-CC8F-4DF3-A9E0-BB4C151B0947}" srcOrd="4" destOrd="0" presId="urn:microsoft.com/office/officeart/2005/8/layout/arrow2"/>
    <dgm:cxn modelId="{1BDC9DD1-6B0B-DA4C-B12C-A40147925017}" type="presParOf" srcId="{04B2E3D8-7AA8-4504-A70A-0F2BD73AB81D}" destId="{5A7BC710-F568-4D4A-B761-FDC9BE5A30E8}" srcOrd="5" destOrd="0" presId="urn:microsoft.com/office/officeart/2005/8/layout/arrow2"/>
    <dgm:cxn modelId="{9C6E6158-CDF0-D94C-A607-2703D36BDF28}" type="presParOf" srcId="{04B2E3D8-7AA8-4504-A70A-0F2BD73AB81D}" destId="{8BCF1781-07C1-4CBC-991E-1FA1A21FCA3D}" srcOrd="6" destOrd="0" presId="urn:microsoft.com/office/officeart/2005/8/layout/arrow2"/>
    <dgm:cxn modelId="{0B95C3DC-C107-FF40-8C3F-D2FC4AE517D5}" type="presParOf" srcId="{04B2E3D8-7AA8-4504-A70A-0F2BD73AB81D}" destId="{AF93116E-E59E-4872-BA25-4A3F3672880B}" srcOrd="7" destOrd="0" presId="urn:microsoft.com/office/officeart/2005/8/layout/arrow2"/>
    <dgm:cxn modelId="{292BE813-3596-3041-9227-9E0373F41669}" type="presParOf" srcId="{04B2E3D8-7AA8-4504-A70A-0F2BD73AB81D}" destId="{F9F3B922-3E9C-4AA7-B36F-88D595AAABE5}" srcOrd="8" destOrd="0" presId="urn:microsoft.com/office/officeart/2005/8/layout/arrow2"/>
    <dgm:cxn modelId="{F0710A64-E1AA-2243-8F2B-4901490D3207}" type="presParOf" srcId="{04B2E3D8-7AA8-4504-A70A-0F2BD73AB81D}" destId="{C63A8BD4-3AB7-4428-833E-7F843103FF84}"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AC7AC501-711D-014F-AB0F-FB422A1322A6}" type="presOf" srcId="{62728B36-285D-1041-8245-6EF312590895}" destId="{BAB21BB3-A0F9-B840-9715-1FC76155B0B8}" srcOrd="0" destOrd="0" presId="urn:microsoft.com/office/officeart/2009/layout/CircleArrowProcess"/>
    <dgm:cxn modelId="{CA1E647F-EDB1-F647-91AC-330749BB9C92}" type="presOf" srcId="{83844E56-9B84-1F4C-96F3-9E6AED045B69}" destId="{FC40E305-E0DF-C244-8548-A4A2C9105ABA}" srcOrd="0" destOrd="0" presId="urn:microsoft.com/office/officeart/2009/layout/CircleArrowProcess"/>
    <dgm:cxn modelId="{D92B4734-016C-DB43-898D-459A493AD696}"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C6A02BCE-FDB7-514E-A9F0-147ECC54F0D6}" srcId="{83844E56-9B84-1F4C-96F3-9E6AED045B69}" destId="{C85933CD-E604-D64F-8627-A0B9CE3C3497}" srcOrd="1" destOrd="0" parTransId="{853D9F85-F729-7342-9199-0912C49807D1}" sibTransId="{FA60CAD0-D929-2E4E-9A63-24D6B2E55E16}"/>
    <dgm:cxn modelId="{F8CD96AC-96D2-FC42-929D-9841C1F9A572}"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50B45F93-8B57-4144-9245-C08D00577BEC}" type="presParOf" srcId="{FC40E305-E0DF-C244-8548-A4A2C9105ABA}" destId="{25429000-11BF-5949-B877-FA064F85D68A}" srcOrd="0" destOrd="0" presId="urn:microsoft.com/office/officeart/2009/layout/CircleArrowProcess"/>
    <dgm:cxn modelId="{3467B073-8B64-2D40-9776-64DB019EE56B}" type="presParOf" srcId="{25429000-11BF-5949-B877-FA064F85D68A}" destId="{F003F09D-0DD9-464D-B63C-6ADC8A4410B3}" srcOrd="0" destOrd="0" presId="urn:microsoft.com/office/officeart/2009/layout/CircleArrowProcess"/>
    <dgm:cxn modelId="{0556B024-E253-3344-815B-9770358EF3E5}" type="presParOf" srcId="{FC40E305-E0DF-C244-8548-A4A2C9105ABA}" destId="{BAB21BB3-A0F9-B840-9715-1FC76155B0B8}" srcOrd="1" destOrd="0" presId="urn:microsoft.com/office/officeart/2009/layout/CircleArrowProcess"/>
    <dgm:cxn modelId="{E3065D35-8F4B-AA4D-9FC9-AFC7659A5689}" type="presParOf" srcId="{FC40E305-E0DF-C244-8548-A4A2C9105ABA}" destId="{52557BCD-7463-5444-8B0E-9D76B4130D1E}" srcOrd="2" destOrd="0" presId="urn:microsoft.com/office/officeart/2009/layout/CircleArrowProcess"/>
    <dgm:cxn modelId="{80566D94-8586-0444-BC68-B3689F41FCEC}" type="presParOf" srcId="{52557BCD-7463-5444-8B0E-9D76B4130D1E}" destId="{1E86620D-846F-6741-A45E-18D834F1DF08}" srcOrd="0" destOrd="0" presId="urn:microsoft.com/office/officeart/2009/layout/CircleArrowProcess"/>
    <dgm:cxn modelId="{A8EBCDA3-CE6E-264B-A265-71A21BF70B38}" type="presParOf" srcId="{FC40E305-E0DF-C244-8548-A4A2C9105ABA}" destId="{8003497E-EE36-774C-935C-D3CA34D3025F}" srcOrd="3" destOrd="0" presId="urn:microsoft.com/office/officeart/2009/layout/CircleArrowProcess"/>
    <dgm:cxn modelId="{B335E9D4-C378-1143-BCC4-272BED141257}" type="presParOf" srcId="{FC40E305-E0DF-C244-8548-A4A2C9105ABA}" destId="{40A59447-4FE0-A645-B08E-131F78D3659D}" srcOrd="4" destOrd="0" presId="urn:microsoft.com/office/officeart/2009/layout/CircleArrowProcess"/>
    <dgm:cxn modelId="{3FAF2509-0669-B049-B109-81AB1D04E794}" type="presParOf" srcId="{40A59447-4FE0-A645-B08E-131F78D3659D}" destId="{657DC6E9-F4D5-DC4A-A75B-7281836DEFFA}" srcOrd="0" destOrd="0" presId="urn:microsoft.com/office/officeart/2009/layout/CircleArrowProcess"/>
    <dgm:cxn modelId="{D64FCA05-21FD-F046-AD7F-B8CF69A9784A}"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B34CDA6A-36CC-5946-86B2-A71E34E0990A}" type="presOf" srcId="{2D113853-31D9-F64D-BA31-772C5BED6AAC}" destId="{514E6B65-CDE9-034E-9F21-0E51BCCCAB80}"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2BCE3C12-8E4B-D24E-AC5D-7080E87594D0}" type="presOf" srcId="{C85933CD-E604-D64F-8627-A0B9CE3C3497}" destId="{8003497E-EE36-774C-935C-D3CA34D3025F}"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3FB24891-6067-3F48-B726-5A07BFE98BCD}" type="presOf" srcId="{83844E56-9B84-1F4C-96F3-9E6AED045B69}" destId="{FC40E305-E0DF-C244-8548-A4A2C9105ABA}" srcOrd="0" destOrd="0" presId="urn:microsoft.com/office/officeart/2009/layout/CircleArrowProcess"/>
    <dgm:cxn modelId="{EEA24463-67AD-AA4C-86D1-F2971FFFB0CE}" type="presOf" srcId="{62728B36-285D-1041-8245-6EF312590895}" destId="{BAB21BB3-A0F9-B840-9715-1FC76155B0B8}"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55A18F43-9B22-0C41-9425-662EBECE43B8}" type="presParOf" srcId="{FC40E305-E0DF-C244-8548-A4A2C9105ABA}" destId="{25429000-11BF-5949-B877-FA064F85D68A}" srcOrd="0" destOrd="0" presId="urn:microsoft.com/office/officeart/2009/layout/CircleArrowProcess"/>
    <dgm:cxn modelId="{D57CC497-F935-7D47-8D7C-A4C1B0B7242F}" type="presParOf" srcId="{25429000-11BF-5949-B877-FA064F85D68A}" destId="{F003F09D-0DD9-464D-B63C-6ADC8A4410B3}" srcOrd="0" destOrd="0" presId="urn:microsoft.com/office/officeart/2009/layout/CircleArrowProcess"/>
    <dgm:cxn modelId="{117AE4BB-4D3E-B949-97FC-5865A0990803}" type="presParOf" srcId="{FC40E305-E0DF-C244-8548-A4A2C9105ABA}" destId="{BAB21BB3-A0F9-B840-9715-1FC76155B0B8}" srcOrd="1" destOrd="0" presId="urn:microsoft.com/office/officeart/2009/layout/CircleArrowProcess"/>
    <dgm:cxn modelId="{97534439-5974-4047-A6DC-F204BF87FED8}" type="presParOf" srcId="{FC40E305-E0DF-C244-8548-A4A2C9105ABA}" destId="{52557BCD-7463-5444-8B0E-9D76B4130D1E}" srcOrd="2" destOrd="0" presId="urn:microsoft.com/office/officeart/2009/layout/CircleArrowProcess"/>
    <dgm:cxn modelId="{6E6C4F81-B748-A940-9E9E-BA7EBB14E119}" type="presParOf" srcId="{52557BCD-7463-5444-8B0E-9D76B4130D1E}" destId="{1E86620D-846F-6741-A45E-18D834F1DF08}" srcOrd="0" destOrd="0" presId="urn:microsoft.com/office/officeart/2009/layout/CircleArrowProcess"/>
    <dgm:cxn modelId="{A25126D0-00BD-C243-8E28-106377B3F97A}" type="presParOf" srcId="{FC40E305-E0DF-C244-8548-A4A2C9105ABA}" destId="{8003497E-EE36-774C-935C-D3CA34D3025F}" srcOrd="3" destOrd="0" presId="urn:microsoft.com/office/officeart/2009/layout/CircleArrowProcess"/>
    <dgm:cxn modelId="{5E61CE4A-E52E-174B-BEFC-DD5F3F1EC02A}" type="presParOf" srcId="{FC40E305-E0DF-C244-8548-A4A2C9105ABA}" destId="{40A59447-4FE0-A645-B08E-131F78D3659D}" srcOrd="4" destOrd="0" presId="urn:microsoft.com/office/officeart/2009/layout/CircleArrowProcess"/>
    <dgm:cxn modelId="{F16324B1-E6C4-2E46-AC0B-8B07FB2A6B89}" type="presParOf" srcId="{40A59447-4FE0-A645-B08E-131F78D3659D}" destId="{657DC6E9-F4D5-DC4A-A75B-7281836DEFFA}" srcOrd="0" destOrd="0" presId="urn:microsoft.com/office/officeart/2009/layout/CircleArrowProcess"/>
    <dgm:cxn modelId="{B4D28E09-9605-2646-B41A-251E2EB391A3}"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ED560-3291-4A1C-BC67-87BB56471A22}">
      <dsp:nvSpPr>
        <dsp:cNvPr id="0" name=""/>
        <dsp:cNvSpPr/>
      </dsp:nvSpPr>
      <dsp:spPr>
        <a:xfrm>
          <a:off x="0" y="0"/>
          <a:ext cx="7521745" cy="4701091"/>
        </a:xfrm>
        <a:prstGeom prst="swooshArrow">
          <a:avLst>
            <a:gd name="adj1" fmla="val 25000"/>
            <a:gd name="adj2" fmla="val 25000"/>
          </a:avLst>
        </a:prstGeom>
        <a:solidFill>
          <a:schemeClr val="accent3">
            <a:tint val="40000"/>
            <a:hueOff val="0"/>
            <a:satOff val="0"/>
            <a:lumOff val="0"/>
            <a:alpha val="40000"/>
          </a:schemeClr>
        </a:solidFill>
        <a:ln w="635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FC28BCB-C867-4987-8A2E-1B6FB0A7307F}">
      <dsp:nvSpPr>
        <dsp:cNvPr id="0" name=""/>
        <dsp:cNvSpPr/>
      </dsp:nvSpPr>
      <dsp:spPr>
        <a:xfrm>
          <a:off x="785652" y="3495731"/>
          <a:ext cx="173000" cy="173000"/>
        </a:xfrm>
        <a:prstGeom prst="ellipse">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CC5D3AF-C7DC-4C49-8B9C-A7AC395E67E3}">
      <dsp:nvSpPr>
        <dsp:cNvPr id="0" name=""/>
        <dsp:cNvSpPr/>
      </dsp:nvSpPr>
      <dsp:spPr>
        <a:xfrm>
          <a:off x="872152" y="3582231"/>
          <a:ext cx="985348" cy="1118859"/>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91669" tIns="0" rIns="0" bIns="0" numCol="1" spcCol="1270" anchor="t" anchorCtr="0">
          <a:noAutofit/>
        </a:bodyPr>
        <a:lstStyle/>
        <a:p>
          <a:pPr lvl="0" algn="l" defTabSz="1644650">
            <a:lnSpc>
              <a:spcPct val="90000"/>
            </a:lnSpc>
            <a:spcBef>
              <a:spcPct val="0"/>
            </a:spcBef>
            <a:spcAft>
              <a:spcPct val="35000"/>
            </a:spcAft>
          </a:pPr>
          <a:endParaRPr lang="en-US" sz="3700" kern="1200" dirty="0">
            <a:solidFill>
              <a:schemeClr val="tx1">
                <a:hueOff val="0"/>
                <a:satOff val="0"/>
                <a:lumOff val="0"/>
                <a:alpha val="43000"/>
              </a:schemeClr>
            </a:solidFill>
          </a:endParaRPr>
        </a:p>
        <a:p>
          <a:pPr marL="285750" lvl="1" indent="-285750" algn="l" defTabSz="1289050">
            <a:lnSpc>
              <a:spcPct val="90000"/>
            </a:lnSpc>
            <a:spcBef>
              <a:spcPct val="0"/>
            </a:spcBef>
            <a:spcAft>
              <a:spcPct val="15000"/>
            </a:spcAft>
            <a:buChar char="••"/>
          </a:pPr>
          <a:endParaRPr lang="en-US" sz="2900" kern="1200"/>
        </a:p>
      </dsp:txBody>
      <dsp:txXfrm>
        <a:off x="872152" y="3582231"/>
        <a:ext cx="985348" cy="1118859"/>
      </dsp:txXfrm>
    </dsp:sp>
    <dsp:sp modelId="{84204058-3309-43AE-BBE8-1691BE59EFB0}">
      <dsp:nvSpPr>
        <dsp:cNvPr id="0" name=""/>
        <dsp:cNvSpPr/>
      </dsp:nvSpPr>
      <dsp:spPr>
        <a:xfrm>
          <a:off x="1722109" y="2595942"/>
          <a:ext cx="270782" cy="270782"/>
        </a:xfrm>
        <a:prstGeom prst="ellipse">
          <a:avLst/>
        </a:prstGeom>
        <a:solidFill>
          <a:schemeClr val="accent3">
            <a:hueOff val="213641"/>
            <a:satOff val="-4517"/>
            <a:lumOff val="-372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B12127F-D7DB-4A3F-8FDE-5CB2E3A21A2F}">
      <dsp:nvSpPr>
        <dsp:cNvPr id="0" name=""/>
        <dsp:cNvSpPr/>
      </dsp:nvSpPr>
      <dsp:spPr>
        <a:xfrm>
          <a:off x="1857500" y="2731333"/>
          <a:ext cx="1248609" cy="196975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43482" tIns="0" rIns="0" bIns="0" numCol="1" spcCol="1270" anchor="t" anchorCtr="0">
          <a:noAutofit/>
        </a:bodyPr>
        <a:lstStyle/>
        <a:p>
          <a:pPr lvl="0" algn="l" defTabSz="1644650">
            <a:lnSpc>
              <a:spcPct val="90000"/>
            </a:lnSpc>
            <a:spcBef>
              <a:spcPct val="0"/>
            </a:spcBef>
            <a:spcAft>
              <a:spcPct val="35000"/>
            </a:spcAft>
          </a:pPr>
          <a:endParaRPr lang="en-US" sz="3700" kern="1200" dirty="0"/>
        </a:p>
      </dsp:txBody>
      <dsp:txXfrm>
        <a:off x="1857500" y="2731333"/>
        <a:ext cx="1248609" cy="1969757"/>
      </dsp:txXfrm>
    </dsp:sp>
    <dsp:sp modelId="{75D3AB41-CC8F-4DF3-A9E0-BB4C151B0947}">
      <dsp:nvSpPr>
        <dsp:cNvPr id="0" name=""/>
        <dsp:cNvSpPr/>
      </dsp:nvSpPr>
      <dsp:spPr>
        <a:xfrm>
          <a:off x="2925588" y="1878555"/>
          <a:ext cx="361043" cy="361043"/>
        </a:xfrm>
        <a:prstGeom prst="ellipse">
          <a:avLst/>
        </a:prstGeom>
        <a:solidFill>
          <a:schemeClr val="accent3">
            <a:hueOff val="427282"/>
            <a:satOff val="-9033"/>
            <a:lumOff val="-745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A7BC710-F568-4D4A-B761-FDC9BE5A30E8}">
      <dsp:nvSpPr>
        <dsp:cNvPr id="0" name=""/>
        <dsp:cNvSpPr/>
      </dsp:nvSpPr>
      <dsp:spPr>
        <a:xfrm>
          <a:off x="3106110" y="2059077"/>
          <a:ext cx="1451696" cy="2642013"/>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91310" tIns="0" rIns="0" bIns="0" numCol="1" spcCol="1270" anchor="t" anchorCtr="0">
          <a:noAutofit/>
        </a:bodyPr>
        <a:lstStyle/>
        <a:p>
          <a:pPr lvl="0" algn="l" defTabSz="1644650">
            <a:lnSpc>
              <a:spcPct val="90000"/>
            </a:lnSpc>
            <a:spcBef>
              <a:spcPct val="0"/>
            </a:spcBef>
            <a:spcAft>
              <a:spcPct val="35000"/>
            </a:spcAft>
          </a:pPr>
          <a:endParaRPr lang="en-US" sz="3700" kern="1200" dirty="0"/>
        </a:p>
      </dsp:txBody>
      <dsp:txXfrm>
        <a:off x="3106110" y="2059077"/>
        <a:ext cx="1451696" cy="2642013"/>
      </dsp:txXfrm>
    </dsp:sp>
    <dsp:sp modelId="{8BCF1781-07C1-4CBC-991E-1FA1A21FCA3D}">
      <dsp:nvSpPr>
        <dsp:cNvPr id="0" name=""/>
        <dsp:cNvSpPr/>
      </dsp:nvSpPr>
      <dsp:spPr>
        <a:xfrm>
          <a:off x="4324633" y="1318185"/>
          <a:ext cx="466348" cy="466348"/>
        </a:xfrm>
        <a:prstGeom prst="ellipse">
          <a:avLst/>
        </a:prstGeom>
        <a:solidFill>
          <a:schemeClr val="accent3">
            <a:hueOff val="640923"/>
            <a:satOff val="-13550"/>
            <a:lumOff val="-1117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F93116E-E59E-4872-BA25-4A3F3672880B}">
      <dsp:nvSpPr>
        <dsp:cNvPr id="0" name=""/>
        <dsp:cNvSpPr/>
      </dsp:nvSpPr>
      <dsp:spPr>
        <a:xfrm>
          <a:off x="4557807" y="1551360"/>
          <a:ext cx="1504349" cy="314973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47108" tIns="0" rIns="0" bIns="0" numCol="1" spcCol="1270" anchor="t" anchorCtr="0">
          <a:noAutofit/>
        </a:bodyPr>
        <a:lstStyle/>
        <a:p>
          <a:pPr lvl="0" algn="l" defTabSz="1644650">
            <a:lnSpc>
              <a:spcPct val="90000"/>
            </a:lnSpc>
            <a:spcBef>
              <a:spcPct val="0"/>
            </a:spcBef>
            <a:spcAft>
              <a:spcPct val="35000"/>
            </a:spcAft>
          </a:pPr>
          <a:endParaRPr lang="en-US" sz="3700" kern="1200" dirty="0"/>
        </a:p>
      </dsp:txBody>
      <dsp:txXfrm>
        <a:off x="4557807" y="1551360"/>
        <a:ext cx="1504349" cy="3149730"/>
      </dsp:txXfrm>
    </dsp:sp>
    <dsp:sp modelId="{F9F3B922-3E9C-4AA7-B36F-88D595AAABE5}">
      <dsp:nvSpPr>
        <dsp:cNvPr id="0" name=""/>
        <dsp:cNvSpPr/>
      </dsp:nvSpPr>
      <dsp:spPr>
        <a:xfrm>
          <a:off x="5765047" y="943979"/>
          <a:ext cx="594217" cy="594217"/>
        </a:xfrm>
        <a:prstGeom prst="ellipse">
          <a:avLst/>
        </a:prstGeom>
        <a:solidFill>
          <a:schemeClr val="accent3">
            <a:hueOff val="854564"/>
            <a:satOff val="-18066"/>
            <a:lumOff val="-1490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3A8BD4-3AB7-4428-833E-7F843103FF84}">
      <dsp:nvSpPr>
        <dsp:cNvPr id="0" name=""/>
        <dsp:cNvSpPr/>
      </dsp:nvSpPr>
      <dsp:spPr>
        <a:xfrm>
          <a:off x="6106911" y="1066807"/>
          <a:ext cx="1504349" cy="346000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4864" tIns="0" rIns="0" bIns="0" numCol="1" spcCol="1270" anchor="t" anchorCtr="0">
          <a:noAutofit/>
        </a:bodyPr>
        <a:lstStyle/>
        <a:p>
          <a:pPr lvl="0" algn="l" defTabSz="1644650">
            <a:lnSpc>
              <a:spcPct val="90000"/>
            </a:lnSpc>
            <a:spcBef>
              <a:spcPct val="0"/>
            </a:spcBef>
            <a:spcAft>
              <a:spcPct val="35000"/>
            </a:spcAft>
          </a:pPr>
          <a:endParaRPr lang="en-US" sz="3700" kern="1200" dirty="0"/>
        </a:p>
      </dsp:txBody>
      <dsp:txXfrm>
        <a:off x="6106911" y="1066807"/>
        <a:ext cx="1504349" cy="3460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10/5/16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extLst>
      <p:ext uri="{BB962C8B-B14F-4D97-AF65-F5344CB8AC3E}">
        <p14:creationId xmlns:p14="http://schemas.microsoft.com/office/powerpoint/2010/main" val="7910521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10/5/16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extLst>
      <p:ext uri="{BB962C8B-B14F-4D97-AF65-F5344CB8AC3E}">
        <p14:creationId xmlns:p14="http://schemas.microsoft.com/office/powerpoint/2010/main" val="134980211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a:t>
            </a:fld>
            <a:endParaRPr lang="uk-UA"/>
          </a:p>
        </p:txBody>
      </p:sp>
    </p:spTree>
    <p:extLst>
      <p:ext uri="{BB962C8B-B14F-4D97-AF65-F5344CB8AC3E}">
        <p14:creationId xmlns:p14="http://schemas.microsoft.com/office/powerpoint/2010/main" val="628500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20</a:t>
            </a:fld>
            <a:endParaRPr lang="uk-UA"/>
          </a:p>
        </p:txBody>
      </p:sp>
    </p:spTree>
    <p:extLst>
      <p:ext uri="{BB962C8B-B14F-4D97-AF65-F5344CB8AC3E}">
        <p14:creationId xmlns:p14="http://schemas.microsoft.com/office/powerpoint/2010/main" val="514652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21</a:t>
            </a:fld>
            <a:endParaRPr lang="uk-UA"/>
          </a:p>
        </p:txBody>
      </p:sp>
    </p:spTree>
    <p:extLst>
      <p:ext uri="{BB962C8B-B14F-4D97-AF65-F5344CB8AC3E}">
        <p14:creationId xmlns:p14="http://schemas.microsoft.com/office/powerpoint/2010/main" val="1620790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22</a:t>
            </a:fld>
            <a:endParaRPr lang="uk-UA"/>
          </a:p>
        </p:txBody>
      </p:sp>
    </p:spTree>
    <p:extLst>
      <p:ext uri="{BB962C8B-B14F-4D97-AF65-F5344CB8AC3E}">
        <p14:creationId xmlns:p14="http://schemas.microsoft.com/office/powerpoint/2010/main" val="30388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23</a:t>
            </a:fld>
            <a:endParaRPr lang="uk-UA"/>
          </a:p>
        </p:txBody>
      </p:sp>
    </p:spTree>
    <p:extLst>
      <p:ext uri="{BB962C8B-B14F-4D97-AF65-F5344CB8AC3E}">
        <p14:creationId xmlns:p14="http://schemas.microsoft.com/office/powerpoint/2010/main" val="1192793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24</a:t>
            </a:fld>
            <a:endParaRPr lang="uk-UA"/>
          </a:p>
        </p:txBody>
      </p:sp>
    </p:spTree>
    <p:extLst>
      <p:ext uri="{BB962C8B-B14F-4D97-AF65-F5344CB8AC3E}">
        <p14:creationId xmlns:p14="http://schemas.microsoft.com/office/powerpoint/2010/main" val="2114178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25</a:t>
            </a:fld>
            <a:endParaRPr lang="uk-UA"/>
          </a:p>
        </p:txBody>
      </p:sp>
    </p:spTree>
    <p:extLst>
      <p:ext uri="{BB962C8B-B14F-4D97-AF65-F5344CB8AC3E}">
        <p14:creationId xmlns:p14="http://schemas.microsoft.com/office/powerpoint/2010/main" val="1861033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26</a:t>
            </a:fld>
            <a:endParaRPr lang="uk-UA"/>
          </a:p>
        </p:txBody>
      </p:sp>
    </p:spTree>
    <p:extLst>
      <p:ext uri="{BB962C8B-B14F-4D97-AF65-F5344CB8AC3E}">
        <p14:creationId xmlns:p14="http://schemas.microsoft.com/office/powerpoint/2010/main" val="881892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27</a:t>
            </a:fld>
            <a:endParaRPr lang="uk-UA"/>
          </a:p>
        </p:txBody>
      </p:sp>
    </p:spTree>
    <p:extLst>
      <p:ext uri="{BB962C8B-B14F-4D97-AF65-F5344CB8AC3E}">
        <p14:creationId xmlns:p14="http://schemas.microsoft.com/office/powerpoint/2010/main" val="434662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28</a:t>
            </a:fld>
            <a:endParaRPr lang="en-US"/>
          </a:p>
        </p:txBody>
      </p:sp>
    </p:spTree>
    <p:extLst>
      <p:ext uri="{BB962C8B-B14F-4D97-AF65-F5344CB8AC3E}">
        <p14:creationId xmlns:p14="http://schemas.microsoft.com/office/powerpoint/2010/main" val="37959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29</a:t>
            </a:fld>
            <a:endParaRPr lang="uk-UA"/>
          </a:p>
        </p:txBody>
      </p:sp>
    </p:spTree>
    <p:extLst>
      <p:ext uri="{BB962C8B-B14F-4D97-AF65-F5344CB8AC3E}">
        <p14:creationId xmlns:p14="http://schemas.microsoft.com/office/powerpoint/2010/main" val="1597713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4</a:t>
            </a:fld>
            <a:endParaRPr lang="en-US"/>
          </a:p>
        </p:txBody>
      </p:sp>
    </p:spTree>
    <p:extLst>
      <p:ext uri="{BB962C8B-B14F-4D97-AF65-F5344CB8AC3E}">
        <p14:creationId xmlns:p14="http://schemas.microsoft.com/office/powerpoint/2010/main" val="2797332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30</a:t>
            </a:fld>
            <a:endParaRPr lang="uk-UA"/>
          </a:p>
        </p:txBody>
      </p:sp>
    </p:spTree>
    <p:extLst>
      <p:ext uri="{BB962C8B-B14F-4D97-AF65-F5344CB8AC3E}">
        <p14:creationId xmlns:p14="http://schemas.microsoft.com/office/powerpoint/2010/main" val="417162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31</a:t>
            </a:fld>
            <a:endParaRPr lang="uk-UA"/>
          </a:p>
        </p:txBody>
      </p:sp>
    </p:spTree>
    <p:extLst>
      <p:ext uri="{BB962C8B-B14F-4D97-AF65-F5344CB8AC3E}">
        <p14:creationId xmlns:p14="http://schemas.microsoft.com/office/powerpoint/2010/main" val="214739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32</a:t>
            </a:fld>
            <a:endParaRPr lang="uk-UA"/>
          </a:p>
        </p:txBody>
      </p:sp>
    </p:spTree>
    <p:extLst>
      <p:ext uri="{BB962C8B-B14F-4D97-AF65-F5344CB8AC3E}">
        <p14:creationId xmlns:p14="http://schemas.microsoft.com/office/powerpoint/2010/main" val="635055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33</a:t>
            </a:fld>
            <a:endParaRPr lang="uk-UA"/>
          </a:p>
        </p:txBody>
      </p:sp>
    </p:spTree>
    <p:extLst>
      <p:ext uri="{BB962C8B-B14F-4D97-AF65-F5344CB8AC3E}">
        <p14:creationId xmlns:p14="http://schemas.microsoft.com/office/powerpoint/2010/main" val="1684956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34</a:t>
            </a:fld>
            <a:endParaRPr lang="uk-UA"/>
          </a:p>
        </p:txBody>
      </p:sp>
    </p:spTree>
    <p:extLst>
      <p:ext uri="{BB962C8B-B14F-4D97-AF65-F5344CB8AC3E}">
        <p14:creationId xmlns:p14="http://schemas.microsoft.com/office/powerpoint/2010/main" val="2053243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35</a:t>
            </a:fld>
            <a:endParaRPr lang="uk-UA"/>
          </a:p>
        </p:txBody>
      </p:sp>
    </p:spTree>
    <p:extLst>
      <p:ext uri="{BB962C8B-B14F-4D97-AF65-F5344CB8AC3E}">
        <p14:creationId xmlns:p14="http://schemas.microsoft.com/office/powerpoint/2010/main" val="4508429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36</a:t>
            </a:fld>
            <a:endParaRPr lang="uk-UA"/>
          </a:p>
        </p:txBody>
      </p:sp>
    </p:spTree>
    <p:extLst>
      <p:ext uri="{BB962C8B-B14F-4D97-AF65-F5344CB8AC3E}">
        <p14:creationId xmlns:p14="http://schemas.microsoft.com/office/powerpoint/2010/main" val="1461677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37</a:t>
            </a:fld>
            <a:endParaRPr lang="uk-UA"/>
          </a:p>
        </p:txBody>
      </p:sp>
    </p:spTree>
    <p:extLst>
      <p:ext uri="{BB962C8B-B14F-4D97-AF65-F5344CB8AC3E}">
        <p14:creationId xmlns:p14="http://schemas.microsoft.com/office/powerpoint/2010/main" val="1852428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38</a:t>
            </a:fld>
            <a:endParaRPr lang="uk-UA"/>
          </a:p>
        </p:txBody>
      </p:sp>
    </p:spTree>
    <p:extLst>
      <p:ext uri="{BB962C8B-B14F-4D97-AF65-F5344CB8AC3E}">
        <p14:creationId xmlns:p14="http://schemas.microsoft.com/office/powerpoint/2010/main" val="1923314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39</a:t>
            </a:fld>
            <a:endParaRPr lang="uk-UA"/>
          </a:p>
        </p:txBody>
      </p:sp>
    </p:spTree>
    <p:extLst>
      <p:ext uri="{BB962C8B-B14F-4D97-AF65-F5344CB8AC3E}">
        <p14:creationId xmlns:p14="http://schemas.microsoft.com/office/powerpoint/2010/main" val="746612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a:t>
            </a:fld>
            <a:endParaRPr lang="uk-UA"/>
          </a:p>
        </p:txBody>
      </p:sp>
    </p:spTree>
    <p:extLst>
      <p:ext uri="{BB962C8B-B14F-4D97-AF65-F5344CB8AC3E}">
        <p14:creationId xmlns:p14="http://schemas.microsoft.com/office/powerpoint/2010/main" val="8248233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40</a:t>
            </a:fld>
            <a:endParaRPr lang="uk-UA"/>
          </a:p>
        </p:txBody>
      </p:sp>
    </p:spTree>
    <p:extLst>
      <p:ext uri="{BB962C8B-B14F-4D97-AF65-F5344CB8AC3E}">
        <p14:creationId xmlns:p14="http://schemas.microsoft.com/office/powerpoint/2010/main" val="1978809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41</a:t>
            </a:fld>
            <a:endParaRPr lang="en-US"/>
          </a:p>
        </p:txBody>
      </p:sp>
    </p:spTree>
    <p:extLst>
      <p:ext uri="{BB962C8B-B14F-4D97-AF65-F5344CB8AC3E}">
        <p14:creationId xmlns:p14="http://schemas.microsoft.com/office/powerpoint/2010/main" val="11889981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42</a:t>
            </a:fld>
            <a:endParaRPr lang="uk-UA"/>
          </a:p>
        </p:txBody>
      </p:sp>
    </p:spTree>
    <p:extLst>
      <p:ext uri="{BB962C8B-B14F-4D97-AF65-F5344CB8AC3E}">
        <p14:creationId xmlns:p14="http://schemas.microsoft.com/office/powerpoint/2010/main" val="1228172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43</a:t>
            </a:fld>
            <a:endParaRPr lang="uk-UA"/>
          </a:p>
        </p:txBody>
      </p:sp>
    </p:spTree>
    <p:extLst>
      <p:ext uri="{BB962C8B-B14F-4D97-AF65-F5344CB8AC3E}">
        <p14:creationId xmlns:p14="http://schemas.microsoft.com/office/powerpoint/2010/main" val="14067971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44</a:t>
            </a:fld>
            <a:endParaRPr lang="uk-UA"/>
          </a:p>
        </p:txBody>
      </p:sp>
    </p:spTree>
    <p:extLst>
      <p:ext uri="{BB962C8B-B14F-4D97-AF65-F5344CB8AC3E}">
        <p14:creationId xmlns:p14="http://schemas.microsoft.com/office/powerpoint/2010/main" val="17596934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45</a:t>
            </a:fld>
            <a:endParaRPr lang="uk-UA"/>
          </a:p>
        </p:txBody>
      </p:sp>
    </p:spTree>
    <p:extLst>
      <p:ext uri="{BB962C8B-B14F-4D97-AF65-F5344CB8AC3E}">
        <p14:creationId xmlns:p14="http://schemas.microsoft.com/office/powerpoint/2010/main" val="3087690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46</a:t>
            </a:fld>
            <a:endParaRPr lang="uk-UA"/>
          </a:p>
        </p:txBody>
      </p:sp>
    </p:spTree>
    <p:extLst>
      <p:ext uri="{BB962C8B-B14F-4D97-AF65-F5344CB8AC3E}">
        <p14:creationId xmlns:p14="http://schemas.microsoft.com/office/powerpoint/2010/main" val="4249452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47</a:t>
            </a:fld>
            <a:endParaRPr lang="uk-UA"/>
          </a:p>
        </p:txBody>
      </p:sp>
    </p:spTree>
    <p:extLst>
      <p:ext uri="{BB962C8B-B14F-4D97-AF65-F5344CB8AC3E}">
        <p14:creationId xmlns:p14="http://schemas.microsoft.com/office/powerpoint/2010/main" val="11415688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48</a:t>
            </a:fld>
            <a:endParaRPr lang="uk-UA"/>
          </a:p>
        </p:txBody>
      </p:sp>
    </p:spTree>
    <p:extLst>
      <p:ext uri="{BB962C8B-B14F-4D97-AF65-F5344CB8AC3E}">
        <p14:creationId xmlns:p14="http://schemas.microsoft.com/office/powerpoint/2010/main" val="11445023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49</a:t>
            </a:fld>
            <a:endParaRPr lang="uk-UA"/>
          </a:p>
        </p:txBody>
      </p:sp>
    </p:spTree>
    <p:extLst>
      <p:ext uri="{BB962C8B-B14F-4D97-AF65-F5344CB8AC3E}">
        <p14:creationId xmlns:p14="http://schemas.microsoft.com/office/powerpoint/2010/main" val="1548489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9</a:t>
            </a:fld>
            <a:endParaRPr lang="uk-UA"/>
          </a:p>
        </p:txBody>
      </p:sp>
    </p:spTree>
    <p:extLst>
      <p:ext uri="{BB962C8B-B14F-4D97-AF65-F5344CB8AC3E}">
        <p14:creationId xmlns:p14="http://schemas.microsoft.com/office/powerpoint/2010/main" val="149878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50</a:t>
            </a:fld>
            <a:endParaRPr lang="uk-UA"/>
          </a:p>
        </p:txBody>
      </p:sp>
    </p:spTree>
    <p:extLst>
      <p:ext uri="{BB962C8B-B14F-4D97-AF65-F5344CB8AC3E}">
        <p14:creationId xmlns:p14="http://schemas.microsoft.com/office/powerpoint/2010/main" val="10994256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51</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5483338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53</a:t>
            </a:fld>
            <a:endParaRPr lang="uk-UA"/>
          </a:p>
        </p:txBody>
      </p:sp>
    </p:spTree>
    <p:extLst>
      <p:ext uri="{BB962C8B-B14F-4D97-AF65-F5344CB8AC3E}">
        <p14:creationId xmlns:p14="http://schemas.microsoft.com/office/powerpoint/2010/main" val="1282749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54</a:t>
            </a:fld>
            <a:endParaRPr lang="uk-UA"/>
          </a:p>
        </p:txBody>
      </p:sp>
    </p:spTree>
    <p:extLst>
      <p:ext uri="{BB962C8B-B14F-4D97-AF65-F5344CB8AC3E}">
        <p14:creationId xmlns:p14="http://schemas.microsoft.com/office/powerpoint/2010/main" val="19953961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a:ln/>
        </p:spPr>
      </p:sp>
      <p:sp>
        <p:nvSpPr>
          <p:cNvPr id="36867" name="Notes Placeholder 2"/>
          <p:cNvSpPr>
            <a:spLocks noGrp="1"/>
          </p:cNvSpPr>
          <p:nvPr>
            <p:ph type="body" idx="1"/>
          </p:nvPr>
        </p:nvSpPr>
        <p:spPr>
          <a:noFill/>
          <a:ln/>
        </p:spPr>
        <p:txBody>
          <a:bodyPr/>
          <a:lstStyle/>
          <a:p>
            <a:endParaRPr lang="en-US">
              <a:latin typeface="Arial" pitchFamily="-84" charset="0"/>
              <a:ea typeface="ＭＳ Ｐゴシック" pitchFamily="-84" charset="-128"/>
              <a:cs typeface="ＭＳ Ｐゴシック" pitchFamily="-84" charset="-128"/>
            </a:endParaRPr>
          </a:p>
        </p:txBody>
      </p:sp>
      <p:sp>
        <p:nvSpPr>
          <p:cNvPr id="36868" name="Slide Number Placeholder 3"/>
          <p:cNvSpPr>
            <a:spLocks noGrp="1"/>
          </p:cNvSpPr>
          <p:nvPr>
            <p:ph type="sldNum" sz="quarter" idx="5"/>
          </p:nvPr>
        </p:nvSpPr>
        <p:spPr>
          <a:noFill/>
        </p:spPr>
        <p:txBody>
          <a:bodyPr/>
          <a:lstStyle/>
          <a:p>
            <a:fld id="{4B8AF92A-8154-FC48-A829-539F8455F77B}" type="slidenum">
              <a:rPr lang="en-US">
                <a:latin typeface="Arial" pitchFamily="-84" charset="0"/>
                <a:ea typeface="ＭＳ Ｐゴシック" pitchFamily="-84" charset="-128"/>
                <a:cs typeface="ＭＳ Ｐゴシック" pitchFamily="-84" charset="-128"/>
              </a:rPr>
              <a:pPr/>
              <a:t>55</a:t>
            </a:fld>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2166369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57</a:t>
            </a:fld>
            <a:endParaRPr lang="uk-UA"/>
          </a:p>
        </p:txBody>
      </p:sp>
    </p:spTree>
    <p:extLst>
      <p:ext uri="{BB962C8B-B14F-4D97-AF65-F5344CB8AC3E}">
        <p14:creationId xmlns:p14="http://schemas.microsoft.com/office/powerpoint/2010/main" val="6056781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58</a:t>
            </a:fld>
            <a:endParaRPr lang="uk-UA"/>
          </a:p>
        </p:txBody>
      </p:sp>
    </p:spTree>
    <p:extLst>
      <p:ext uri="{BB962C8B-B14F-4D97-AF65-F5344CB8AC3E}">
        <p14:creationId xmlns:p14="http://schemas.microsoft.com/office/powerpoint/2010/main" val="269171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59</a:t>
            </a:fld>
            <a:endParaRPr lang="uk-UA"/>
          </a:p>
        </p:txBody>
      </p:sp>
    </p:spTree>
    <p:extLst>
      <p:ext uri="{BB962C8B-B14F-4D97-AF65-F5344CB8AC3E}">
        <p14:creationId xmlns:p14="http://schemas.microsoft.com/office/powerpoint/2010/main" val="15707761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61</a:t>
            </a:fld>
            <a:endParaRPr lang="uk-UA"/>
          </a:p>
        </p:txBody>
      </p:sp>
    </p:spTree>
    <p:extLst>
      <p:ext uri="{BB962C8B-B14F-4D97-AF65-F5344CB8AC3E}">
        <p14:creationId xmlns:p14="http://schemas.microsoft.com/office/powerpoint/2010/main" val="8206812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62</a:t>
            </a:fld>
            <a:endParaRPr lang="uk-UA"/>
          </a:p>
        </p:txBody>
      </p:sp>
    </p:spTree>
    <p:extLst>
      <p:ext uri="{BB962C8B-B14F-4D97-AF65-F5344CB8AC3E}">
        <p14:creationId xmlns:p14="http://schemas.microsoft.com/office/powerpoint/2010/main" val="816759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11</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7393785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63</a:t>
            </a:fld>
            <a:endParaRPr lang="uk-UA"/>
          </a:p>
        </p:txBody>
      </p:sp>
    </p:spTree>
    <p:extLst>
      <p:ext uri="{BB962C8B-B14F-4D97-AF65-F5344CB8AC3E}">
        <p14:creationId xmlns:p14="http://schemas.microsoft.com/office/powerpoint/2010/main" val="5423509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64</a:t>
            </a:fld>
            <a:endParaRPr lang="uk-UA"/>
          </a:p>
        </p:txBody>
      </p:sp>
    </p:spTree>
    <p:extLst>
      <p:ext uri="{BB962C8B-B14F-4D97-AF65-F5344CB8AC3E}">
        <p14:creationId xmlns:p14="http://schemas.microsoft.com/office/powerpoint/2010/main" val="17505363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65</a:t>
            </a:fld>
            <a:endParaRPr lang="uk-UA"/>
          </a:p>
        </p:txBody>
      </p:sp>
    </p:spTree>
    <p:extLst>
      <p:ext uri="{BB962C8B-B14F-4D97-AF65-F5344CB8AC3E}">
        <p14:creationId xmlns:p14="http://schemas.microsoft.com/office/powerpoint/2010/main" val="7087719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66</a:t>
            </a:fld>
            <a:endParaRPr lang="en-US"/>
          </a:p>
        </p:txBody>
      </p:sp>
    </p:spTree>
    <p:extLst>
      <p:ext uri="{BB962C8B-B14F-4D97-AF65-F5344CB8AC3E}">
        <p14:creationId xmlns:p14="http://schemas.microsoft.com/office/powerpoint/2010/main" val="553196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67</a:t>
            </a:fld>
            <a:endParaRPr lang="uk-UA"/>
          </a:p>
        </p:txBody>
      </p:sp>
    </p:spTree>
    <p:extLst>
      <p:ext uri="{BB962C8B-B14F-4D97-AF65-F5344CB8AC3E}">
        <p14:creationId xmlns:p14="http://schemas.microsoft.com/office/powerpoint/2010/main" val="20771566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68</a:t>
            </a:fld>
            <a:endParaRPr lang="uk-UA"/>
          </a:p>
        </p:txBody>
      </p:sp>
    </p:spTree>
    <p:extLst>
      <p:ext uri="{BB962C8B-B14F-4D97-AF65-F5344CB8AC3E}">
        <p14:creationId xmlns:p14="http://schemas.microsoft.com/office/powerpoint/2010/main" val="16296649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69</a:t>
            </a:fld>
            <a:endParaRPr lang="uk-UA"/>
          </a:p>
        </p:txBody>
      </p:sp>
    </p:spTree>
    <p:extLst>
      <p:ext uri="{BB962C8B-B14F-4D97-AF65-F5344CB8AC3E}">
        <p14:creationId xmlns:p14="http://schemas.microsoft.com/office/powerpoint/2010/main" val="15629016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70</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9586426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71</a:t>
            </a:fld>
            <a:endParaRPr lang="uk-UA"/>
          </a:p>
        </p:txBody>
      </p:sp>
    </p:spTree>
    <p:extLst>
      <p:ext uri="{BB962C8B-B14F-4D97-AF65-F5344CB8AC3E}">
        <p14:creationId xmlns:p14="http://schemas.microsoft.com/office/powerpoint/2010/main" val="2097501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72</a:t>
            </a:fld>
            <a:endParaRPr lang="uk-UA"/>
          </a:p>
        </p:txBody>
      </p:sp>
    </p:spTree>
    <p:extLst>
      <p:ext uri="{BB962C8B-B14F-4D97-AF65-F5344CB8AC3E}">
        <p14:creationId xmlns:p14="http://schemas.microsoft.com/office/powerpoint/2010/main" val="844662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13C323-926C-6942-AD00-087192E1DB6F}" type="slidenum">
              <a:rPr lang="uk-UA"/>
              <a:t>14</a:t>
            </a:fld>
            <a:endParaRPr lang="uk-UA"/>
          </a:p>
        </p:txBody>
      </p:sp>
    </p:spTree>
    <p:extLst>
      <p:ext uri="{BB962C8B-B14F-4D97-AF65-F5344CB8AC3E}">
        <p14:creationId xmlns:p14="http://schemas.microsoft.com/office/powerpoint/2010/main" val="7063478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73</a:t>
            </a:fld>
            <a:endParaRPr lang="uk-UA"/>
          </a:p>
        </p:txBody>
      </p:sp>
    </p:spTree>
    <p:extLst>
      <p:ext uri="{BB962C8B-B14F-4D97-AF65-F5344CB8AC3E}">
        <p14:creationId xmlns:p14="http://schemas.microsoft.com/office/powerpoint/2010/main" val="11027305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74</a:t>
            </a:fld>
            <a:endParaRPr lang="uk-UA"/>
          </a:p>
        </p:txBody>
      </p:sp>
    </p:spTree>
    <p:extLst>
      <p:ext uri="{BB962C8B-B14F-4D97-AF65-F5344CB8AC3E}">
        <p14:creationId xmlns:p14="http://schemas.microsoft.com/office/powerpoint/2010/main" val="4119481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75</a:t>
            </a:fld>
            <a:endParaRPr lang="uk-UA"/>
          </a:p>
        </p:txBody>
      </p:sp>
    </p:spTree>
    <p:extLst>
      <p:ext uri="{BB962C8B-B14F-4D97-AF65-F5344CB8AC3E}">
        <p14:creationId xmlns:p14="http://schemas.microsoft.com/office/powerpoint/2010/main" val="11044470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89</a:t>
            </a:fld>
            <a:endParaRPr lang="en-US" dirty="0">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5405276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90</a:t>
            </a:fld>
            <a:endParaRPr lang="en-US" dirty="0">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3843498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91</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3597611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94</a:t>
            </a:fld>
            <a:endParaRPr lang="en-US" dirty="0"/>
          </a:p>
        </p:txBody>
      </p:sp>
    </p:spTree>
    <p:extLst>
      <p:ext uri="{BB962C8B-B14F-4D97-AF65-F5344CB8AC3E}">
        <p14:creationId xmlns:p14="http://schemas.microsoft.com/office/powerpoint/2010/main" val="11725268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C16B1FFD-7F76-DB4D-8695-B16DA7365A2D}" type="slidenum">
              <a:rPr lang="en-US">
                <a:latin typeface="Arial" pitchFamily="-112" charset="0"/>
                <a:ea typeface="ＭＳ Ｐゴシック" pitchFamily="-112" charset="-128"/>
                <a:cs typeface="ＭＳ Ｐゴシック" pitchFamily="-112" charset="-128"/>
              </a:rPr>
              <a:pPr/>
              <a:t>95</a:t>
            </a:fld>
            <a:endParaRPr lang="en-US">
              <a:latin typeface="Arial" pitchFamily="-112" charset="0"/>
              <a:ea typeface="ＭＳ Ｐゴシック" pitchFamily="-112" charset="-128"/>
              <a:cs typeface="ＭＳ Ｐゴシック" pitchFamily="-112" charset="-128"/>
            </a:endParaRPr>
          </a:p>
        </p:txBody>
      </p:sp>
      <p:sp>
        <p:nvSpPr>
          <p:cNvPr id="206851" name="Rectangle 2"/>
          <p:cNvSpPr>
            <a:spLocks noGrp="1" noRot="1" noChangeAspect="1" noChangeArrowheads="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0600896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98</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7429939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a:buNone/>
            </a:pPr>
            <a:endParaRPr lang="en-US" sz="2400"/>
          </a:p>
        </p:txBody>
      </p:sp>
      <p:sp>
        <p:nvSpPr>
          <p:cNvPr id="4" name="Slide Number Placeholder 3"/>
          <p:cNvSpPr>
            <a:spLocks noGrp="1"/>
          </p:cNvSpPr>
          <p:nvPr>
            <p:ph type="sldNum" sz="quarter" idx="10"/>
          </p:nvPr>
        </p:nvSpPr>
        <p:spPr/>
        <p:txBody>
          <a:bodyPr/>
          <a:lstStyle/>
          <a:p>
            <a:fld id="{D13103BE-7209-442E-B89E-97421B9DB658}" type="slidenum">
              <a:rPr lang="en-US" smtClean="0"/>
              <a:pPr/>
              <a:t>101</a:t>
            </a:fld>
            <a:endParaRPr lang="en-US"/>
          </a:p>
        </p:txBody>
      </p:sp>
    </p:spTree>
    <p:extLst>
      <p:ext uri="{BB962C8B-B14F-4D97-AF65-F5344CB8AC3E}">
        <p14:creationId xmlns:p14="http://schemas.microsoft.com/office/powerpoint/2010/main" val="885451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7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xmlns:mv="urn:schemas-microsoft-com:mac:vml" xmlns:mc="http://schemas.openxmlformats.org/markup-compatibility/2006" val="1"/>
            </a:ext>
          </a:extLst>
        </p:spPr>
        <p:txBody>
          <a:bodyPr>
            <a:normAutofit fontScale="92500" lnSpcReduction="20000"/>
          </a:bodyPr>
          <a:lstStyle/>
          <a:p>
            <a:r>
              <a:rPr lang="en-US" sz="2200">
                <a:latin typeface="Lucida Grande" charset="0"/>
                <a:cs typeface="Lucida Grande" charset="0"/>
                <a:sym typeface="Lucida Grande" charset="0"/>
              </a:rPr>
              <a:t>Do as I say:  tpr commands such as nod your head; give the orange to Daniel;  put Michael</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s book under Jennifer</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s chair</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Make my sentence true:  Lauren is clapping her hands.  </a:t>
            </a:r>
          </a:p>
          <a:p>
            <a:r>
              <a:rPr lang="en-US" sz="2200">
                <a:latin typeface="Lucida Grande" charset="0"/>
                <a:cs typeface="Lucida Grande" charset="0"/>
                <a:sym typeface="Lucida Grande" charset="0"/>
              </a:rPr>
              <a:t>Draw: </a:t>
            </a:r>
          </a:p>
          <a:p>
            <a:r>
              <a:rPr lang="en-US" sz="2200">
                <a:latin typeface="Lucida Grande" charset="0"/>
                <a:cs typeface="Lucida Grande" charset="0"/>
                <a:sym typeface="Lucida Grande" charset="0"/>
              </a:rPr>
              <a:t>There is a house.  It has two floors.  The house has a red door.  There are 4 windows.  The windows have blue curtains.</a:t>
            </a:r>
          </a:p>
          <a:p>
            <a:r>
              <a:rPr lang="en-US" sz="2200">
                <a:latin typeface="Lucida Grande" charset="0"/>
                <a:cs typeface="Lucida Grande" charset="0"/>
                <a:sym typeface="Lucida Grande" charset="0"/>
              </a:rPr>
              <a:t>Place pictures or objects:  The red triangle is to the left of the number 16.  </a:t>
            </a:r>
          </a:p>
          <a:p>
            <a:r>
              <a:rPr lang="en-US" sz="2200">
                <a:latin typeface="Lucida Grande" charset="0"/>
                <a:cs typeface="Lucida Grande" charset="0"/>
                <a:sym typeface="Lucida Grande" charset="0"/>
              </a:rPr>
              <a:t>On Main street, there is a bank.  The bank is between the bakery and the florist.  </a:t>
            </a:r>
          </a:p>
        </p:txBody>
      </p:sp>
    </p:spTree>
    <p:extLst>
      <p:ext uri="{BB962C8B-B14F-4D97-AF65-F5344CB8AC3E}">
        <p14:creationId xmlns:p14="http://schemas.microsoft.com/office/powerpoint/2010/main" val="3946248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p:cNvSpPr>
          <p:nvPr>
            <p:ph type="sldImg"/>
          </p:nvPr>
        </p:nvSpPr>
        <p:spPr>
          <a:ln/>
        </p:spPr>
      </p:sp>
      <p:sp>
        <p:nvSpPr>
          <p:cNvPr id="226307" name="Notes Placeholder 2"/>
          <p:cNvSpPr>
            <a:spLocks noGrp="1"/>
          </p:cNvSpPr>
          <p:nvPr>
            <p:ph type="body" idx="1"/>
          </p:nvPr>
        </p:nvSpPr>
        <p:spPr>
          <a:noFill/>
          <a:ln/>
        </p:spPr>
        <p:txBody>
          <a:bodyPr/>
          <a:lstStyle/>
          <a:p>
            <a:endParaRPr lang="en-US">
              <a:latin typeface="Arial" pitchFamily="-107" charset="0"/>
              <a:ea typeface="ＭＳ Ｐゴシック" pitchFamily="-107" charset="-128"/>
              <a:cs typeface="ＭＳ Ｐゴシック" pitchFamily="-107" charset="-128"/>
            </a:endParaRPr>
          </a:p>
        </p:txBody>
      </p:sp>
      <p:sp>
        <p:nvSpPr>
          <p:cNvPr id="226308" name="Slide Number Placeholder 3"/>
          <p:cNvSpPr>
            <a:spLocks noGrp="1"/>
          </p:cNvSpPr>
          <p:nvPr>
            <p:ph type="sldNum" sz="quarter" idx="5"/>
          </p:nvPr>
        </p:nvSpPr>
        <p:spPr>
          <a:noFill/>
        </p:spPr>
        <p:txBody>
          <a:bodyPr/>
          <a:lstStyle/>
          <a:p>
            <a:fld id="{9568BE21-9091-1F49-92B2-1C513AF36F3F}" type="slidenum">
              <a:rPr lang="en-US">
                <a:latin typeface="Arial" pitchFamily="-107" charset="0"/>
                <a:ea typeface="ＭＳ Ｐゴシック" pitchFamily="-107" charset="-128"/>
                <a:cs typeface="ＭＳ Ｐゴシック" pitchFamily="-107" charset="-128"/>
              </a:rPr>
              <a:pPr/>
              <a:t>110</a:t>
            </a:fld>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75201461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A903DF08-D3EB-4542-95A8-A53E034EF30D}" type="slidenum">
              <a:rPr lang="en-US">
                <a:latin typeface="Arial" pitchFamily="-107" charset="0"/>
                <a:ea typeface="ＭＳ Ｐゴシック" pitchFamily="-107" charset="-128"/>
                <a:cs typeface="ＭＳ Ｐゴシック" pitchFamily="-107" charset="-128"/>
              </a:rPr>
              <a:pPr/>
              <a:t>112</a:t>
            </a:fld>
            <a:endParaRPr lang="en-US">
              <a:latin typeface="Arial" pitchFamily="-107" charset="0"/>
              <a:ea typeface="ＭＳ Ｐゴシック" pitchFamily="-107" charset="-128"/>
              <a:cs typeface="ＭＳ Ｐゴシック" pitchFamily="-107" charset="-128"/>
            </a:endParaRPr>
          </a:p>
        </p:txBody>
      </p:sp>
      <p:sp>
        <p:nvSpPr>
          <p:cNvPr id="234499" name="Rectangle 2"/>
          <p:cNvSpPr>
            <a:spLocks noGrp="1" noRot="1" noChangeAspect="1" noChangeArrowheads="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8886162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6DC9F232-3852-3F43-9753-7580DB327BFD}" type="slidenum">
              <a:rPr lang="en-US">
                <a:latin typeface="Arial" pitchFamily="-107" charset="0"/>
                <a:ea typeface="ＭＳ Ｐゴシック" pitchFamily="-107" charset="-128"/>
                <a:cs typeface="ＭＳ Ｐゴシック" pitchFamily="-107" charset="-128"/>
              </a:rPr>
              <a:pPr/>
              <a:t>113</a:t>
            </a:fld>
            <a:endParaRPr lang="en-US">
              <a:latin typeface="Arial" pitchFamily="-107" charset="0"/>
              <a:ea typeface="ＭＳ Ｐゴシック" pitchFamily="-107" charset="-128"/>
              <a:cs typeface="ＭＳ Ｐゴシック" pitchFamily="-107" charset="-128"/>
            </a:endParaRPr>
          </a:p>
        </p:txBody>
      </p:sp>
      <p:sp>
        <p:nvSpPr>
          <p:cNvPr id="236547" name="Rectangle 2"/>
          <p:cNvSpPr>
            <a:spLocks noGrp="1" noRot="1" noChangeAspect="1" noChangeArrowheads="1"/>
          </p:cNvSpPr>
          <p:nvPr>
            <p:ph type="sldImg"/>
          </p:nvPr>
        </p:nvSpPr>
        <p:spPr>
          <a:solidFill>
            <a:srgbClr val="FFFFFF"/>
          </a:solidFill>
          <a:ln/>
        </p:spPr>
      </p:sp>
      <p:sp>
        <p:nvSpPr>
          <p:cNvPr id="23654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4505372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117</a:t>
            </a:fld>
            <a:endParaRPr lang="en-US" dirty="0"/>
          </a:p>
        </p:txBody>
      </p:sp>
    </p:spTree>
    <p:extLst>
      <p:ext uri="{BB962C8B-B14F-4D97-AF65-F5344CB8AC3E}">
        <p14:creationId xmlns:p14="http://schemas.microsoft.com/office/powerpoint/2010/main" val="763275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Implicit visual evidence from students</a:t>
            </a:r>
          </a:p>
          <a:p>
            <a:r>
              <a:rPr lang="en-US" dirty="0" smtClean="0"/>
              <a:t>Elicited comprehension checks</a:t>
            </a:r>
            <a:endParaRPr lang="en-US" dirty="0"/>
          </a:p>
        </p:txBody>
      </p:sp>
      <p:sp>
        <p:nvSpPr>
          <p:cNvPr id="4" name="Slide Number Placeholder 3"/>
          <p:cNvSpPr>
            <a:spLocks noGrp="1"/>
          </p:cNvSpPr>
          <p:nvPr>
            <p:ph type="sldNum" sz="quarter" idx="10"/>
          </p:nvPr>
        </p:nvSpPr>
        <p:spPr/>
        <p:txBody>
          <a:bodyPr/>
          <a:lstStyle/>
          <a:p>
            <a:pPr>
              <a:defRPr/>
            </a:pPr>
            <a:fld id="{B721A989-967A-4B3D-A1BC-DCE0C86E4098}" type="slidenum">
              <a:rPr lang="en-US" smtClean="0"/>
              <a:pPr>
                <a:defRPr/>
              </a:pPr>
              <a:t>17</a:t>
            </a:fld>
            <a:endParaRPr lang="en-US"/>
          </a:p>
        </p:txBody>
      </p:sp>
    </p:spTree>
    <p:extLst>
      <p:ext uri="{BB962C8B-B14F-4D97-AF65-F5344CB8AC3E}">
        <p14:creationId xmlns:p14="http://schemas.microsoft.com/office/powerpoint/2010/main" val="146302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8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xmlns:mv="urn:schemas-microsoft-com:mac:vml" xmlns:mc="http://schemas.openxmlformats.org/markup-compatibility/2006" val="1"/>
            </a:ext>
          </a:extLst>
        </p:spPr>
        <p:txBody>
          <a:bodyPr>
            <a:normAutofit fontScale="92500"/>
          </a:bodyPr>
          <a:lstStyle/>
          <a:p>
            <a:r>
              <a:rPr lang="en-US" sz="2200">
                <a:latin typeface="Lucida Grande" charset="0"/>
                <a:cs typeface="Lucida Grande" charset="0"/>
                <a:sym typeface="Lucida Grande" charset="0"/>
              </a:rPr>
              <a:t>These are for students with limited language proficiency.  Of course, we</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d elicit more extended responses from more proficient learners.  In fact, we have to or they won</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t move toward targets.</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We could point out that these could also be done as a writing task on white boards.  Maybe even do one--</a:t>
            </a:r>
          </a:p>
          <a:p>
            <a:r>
              <a:rPr lang="en-US" sz="2200">
                <a:latin typeface="Lucida Grande" charset="0"/>
                <a:cs typeface="Lucida Grande" charset="0"/>
                <a:sym typeface="Lucida Grande" charset="0"/>
              </a:rPr>
              <a:t>either/or:  Is the capital of Norway Oslo or Copenhagen?  </a:t>
            </a:r>
          </a:p>
          <a:p>
            <a:r>
              <a:rPr lang="en-US" sz="2200">
                <a:latin typeface="Lucida Grande" charset="0"/>
                <a:cs typeface="Lucida Grande" charset="0"/>
                <a:sym typeface="Lucida Grande" charset="0"/>
              </a:rPr>
              <a:t>Fill in the blank:  A bear can be white or ____________</a:t>
            </a:r>
          </a:p>
        </p:txBody>
      </p:sp>
    </p:spTree>
    <p:extLst>
      <p:ext uri="{BB962C8B-B14F-4D97-AF65-F5344CB8AC3E}">
        <p14:creationId xmlns:p14="http://schemas.microsoft.com/office/powerpoint/2010/main" val="338708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09301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6408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22678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281231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49758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926491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45993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28700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71590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5B35D929-64D6-814C-B3AC-4FF9CF4DC1BC}" type="slidenum">
              <a:rPr lang="en-US"/>
              <a:pPr>
                <a:defRPr/>
              </a:pPr>
              <a:t>‹#›</a:t>
            </a:fld>
            <a:endParaRPr lang="en-US"/>
          </a:p>
        </p:txBody>
      </p:sp>
    </p:spTree>
    <p:extLst>
      <p:ext uri="{BB962C8B-B14F-4D97-AF65-F5344CB8AC3E}">
        <p14:creationId xmlns:p14="http://schemas.microsoft.com/office/powerpoint/2010/main" val="1279834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410441" y="6356351"/>
            <a:ext cx="3086100" cy="365125"/>
          </a:xfrm>
        </p:spPr>
        <p:txBody>
          <a:bodyPr/>
          <a:lstStyle>
            <a:lvl1pPr algn="l">
              <a:defRPr/>
            </a:lvl1p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731577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2075973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507423" y="6356351"/>
            <a:ext cx="3086100" cy="365125"/>
          </a:xfrm>
        </p:spPr>
        <p:txBody>
          <a:bodyPr/>
          <a:lstStyle>
            <a:lvl1pPr algn="l">
              <a:defRPr/>
            </a:lvl1p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728188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a:xfrm>
            <a:off x="396586" y="6339611"/>
            <a:ext cx="3086100" cy="365125"/>
          </a:xfrm>
        </p:spPr>
        <p:txBody>
          <a:bodyPr/>
          <a:lstStyle>
            <a:lvl1pPr algn="l">
              <a:defRPr/>
            </a:lvl1p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5286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a:xfrm>
            <a:off x="299604" y="6311902"/>
            <a:ext cx="3086100" cy="365125"/>
          </a:xfrm>
        </p:spPr>
        <p:txBody>
          <a:bodyPr/>
          <a:lstStyle>
            <a:lvl1pPr algn="l">
              <a:defRPr/>
            </a:lvl1p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822285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58041" y="6353466"/>
            <a:ext cx="3086100" cy="365125"/>
          </a:xfrm>
        </p:spPr>
        <p:txBody>
          <a:bodyPr/>
          <a:lstStyle>
            <a:lvl1pPr algn="l">
              <a:defRPr/>
            </a:lvl1p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097365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830482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415861409"/>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1620996421"/>
      </p:ext>
    </p:extLst>
  </p:cSld>
  <p:clrMap bg1="dk1" tx1="lt1" bg2="dk2" tx2="lt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 id="2147483746" r:id="rId17"/>
    <p:sldLayoutId id="2147483747" r:id="rId18"/>
  </p:sldLayoutIdLst>
  <p:hf sldNum="0"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4.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tiff"/></Relationships>
</file>

<file path=ppt/slides/_rels/slide106.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9.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0.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jpeg"/><Relationship Id="rId6" Type="http://schemas.openxmlformats.org/officeDocument/2006/relationships/image" Target="../media/image19.jpeg"/><Relationship Id="rId7"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jpeg"/><Relationship Id="rId8" Type="http://schemas.openxmlformats.org/officeDocument/2006/relationships/image" Target="../media/image26.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38.jpeg"/><Relationship Id="rId6" Type="http://schemas.openxmlformats.org/officeDocument/2006/relationships/image" Target="../media/image39.jpeg"/><Relationship Id="rId7" Type="http://schemas.openxmlformats.org/officeDocument/2006/relationships/image" Target="../media/image40.jpeg"/><Relationship Id="rId8" Type="http://schemas.openxmlformats.org/officeDocument/2006/relationships/image" Target="../media/image41.jpeg"/><Relationship Id="rId9" Type="http://schemas.openxmlformats.org/officeDocument/2006/relationships/image" Target="../media/image42.jpe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4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4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4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1.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5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5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5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5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image" Target="../media/image61.jpe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6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jpeg"/><Relationship Id="rId5" Type="http://schemas.openxmlformats.org/officeDocument/2006/relationships/image" Target="../media/image65.jpeg"/><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jpeg"/><Relationship Id="rId5" Type="http://schemas.openxmlformats.org/officeDocument/2006/relationships/image" Target="../media/image69.jpeg"/><Relationship Id="rId6" Type="http://schemas.openxmlformats.org/officeDocument/2006/relationships/image" Target="../media/image70.jpeg"/><Relationship Id="rId7" Type="http://schemas.openxmlformats.org/officeDocument/2006/relationships/image" Target="../media/image71.jpe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66.jpe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7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7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6.xml"/><Relationship Id="rId3" Type="http://schemas.openxmlformats.org/officeDocument/2006/relationships/image" Target="../media/image7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 Id="rId3" Type="http://schemas.openxmlformats.org/officeDocument/2006/relationships/image" Target="../media/image75.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 Id="rId3" Type="http://schemas.openxmlformats.org/officeDocument/2006/relationships/image" Target="../media/image76.jpeg"/></Relationships>
</file>

<file path=ppt/slides/_rels/slide75.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77.png"/><Relationship Id="rId9" Type="http://schemas.openxmlformats.org/officeDocument/2006/relationships/image" Target="../media/image65.jpeg"/><Relationship Id="rId10" Type="http://schemas.openxmlformats.org/officeDocument/2006/relationships/image" Target="../media/image78.jpe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78.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61.jpeg"/><Relationship Id="rId1" Type="http://schemas.openxmlformats.org/officeDocument/2006/relationships/slideLayout" Target="../slideLayouts/slideLayout6.xml"/><Relationship Id="rId2" Type="http://schemas.openxmlformats.org/officeDocument/2006/relationships/image" Target="../media/image59.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 Id="rId3"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jpeg"/><Relationship Id="rId1" Type="http://schemas.openxmlformats.org/officeDocument/2006/relationships/slideLayout" Target="../slideLayouts/slideLayout6.xml"/><Relationship Id="rId2" Type="http://schemas.openxmlformats.org/officeDocument/2006/relationships/image" Target="../media/image80.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3.png"/><Relationship Id="rId3" Type="http://schemas.openxmlformats.org/officeDocument/2006/relationships/image" Target="../media/image84.png"/></Relationships>
</file>

<file path=ppt/slides/_rels/slide84.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eg"/><Relationship Id="rId5" Type="http://schemas.openxmlformats.org/officeDocument/2006/relationships/image" Target="../media/image70.jpeg"/><Relationship Id="rId6" Type="http://schemas.openxmlformats.org/officeDocument/2006/relationships/image" Target="../media/image71.jpeg"/><Relationship Id="rId1" Type="http://schemas.openxmlformats.org/officeDocument/2006/relationships/slideLayout" Target="../slideLayouts/slideLayout6.xml"/><Relationship Id="rId2" Type="http://schemas.openxmlformats.org/officeDocument/2006/relationships/image" Target="../media/image67.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tif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7.tiff"/><Relationship Id="rId4" Type="http://schemas.openxmlformats.org/officeDocument/2006/relationships/image" Target="../media/image88.tiff"/><Relationship Id="rId5" Type="http://schemas.openxmlformats.org/officeDocument/2006/relationships/image" Target="../media/image89.tiff"/><Relationship Id="rId6" Type="http://schemas.openxmlformats.org/officeDocument/2006/relationships/image" Target="../media/image90.tiff"/><Relationship Id="rId7" Type="http://schemas.openxmlformats.org/officeDocument/2006/relationships/image" Target="../media/image91.tiff"/><Relationship Id="rId1" Type="http://schemas.openxmlformats.org/officeDocument/2006/relationships/slideLayout" Target="../slideLayouts/slideLayout7.xml"/><Relationship Id="rId2" Type="http://schemas.openxmlformats.org/officeDocument/2006/relationships/image" Target="../media/image86.tiff"/></Relationships>
</file>

<file path=ppt/slides/_rels/slide89.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png"/><Relationship Id="rId5"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95.jpeg"/><Relationship Id="rId4" Type="http://schemas.openxmlformats.org/officeDocument/2006/relationships/image" Target="../media/image96.png"/><Relationship Id="rId5" Type="http://schemas.openxmlformats.org/officeDocument/2006/relationships/image" Target="../media/image97.png"/><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91.xml.rels><?xml version="1.0" encoding="UTF-8" standalone="yes"?>
<Relationships xmlns="http://schemas.openxmlformats.org/package/2006/relationships"><Relationship Id="rId3" Type="http://schemas.openxmlformats.org/officeDocument/2006/relationships/image" Target="../media/image98.jpeg"/><Relationship Id="rId4" Type="http://schemas.openxmlformats.org/officeDocument/2006/relationships/image" Target="../media/image99.jpeg"/><Relationship Id="rId5" Type="http://schemas.openxmlformats.org/officeDocument/2006/relationships/image" Target="../media/image100.jpeg"/><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jpeg"/><Relationship Id="rId5" Type="http://schemas.openxmlformats.org/officeDocument/2006/relationships/image" Target="../media/image65.jpeg"/><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7.xml"/><Relationship Id="rId3" Type="http://schemas.openxmlformats.org/officeDocument/2006/relationships/image" Target="../media/image101.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91370"/>
            <a:ext cx="7886700" cy="1325563"/>
          </a:xfrm>
        </p:spPr>
        <p:txBody>
          <a:bodyPr/>
          <a:lstStyle/>
          <a:p>
            <a:pPr algn="ctr"/>
            <a:r>
              <a:rPr lang="en-US">
                <a:solidFill>
                  <a:schemeClr val="tx1"/>
                </a:solidFill>
              </a:rPr>
              <a:t>Teaching Toward the IPA</a:t>
            </a:r>
            <a:endParaRPr lang="en-US"/>
          </a:p>
        </p:txBody>
      </p:sp>
      <p:pic>
        <p:nvPicPr>
          <p:cNvPr id="4" name="Picture 3"/>
          <p:cNvPicPr>
            <a:picLocks noChangeAspect="1"/>
          </p:cNvPicPr>
          <p:nvPr/>
        </p:nvPicPr>
        <p:blipFill>
          <a:blip r:embed="rId3"/>
          <a:stretch>
            <a:fillRect/>
          </a:stretch>
        </p:blipFill>
        <p:spPr>
          <a:xfrm>
            <a:off x="4508149" y="2854036"/>
            <a:ext cx="4007201" cy="2666610"/>
          </a:xfrm>
          <a:prstGeom prst="rect">
            <a:avLst/>
          </a:prstGeom>
        </p:spPr>
      </p:pic>
      <p:sp>
        <p:nvSpPr>
          <p:cNvPr id="5" name="TextBox 4"/>
          <p:cNvSpPr txBox="1"/>
          <p:nvPr/>
        </p:nvSpPr>
        <p:spPr>
          <a:xfrm>
            <a:off x="628650" y="2341434"/>
            <a:ext cx="3186545" cy="3539430"/>
          </a:xfrm>
          <a:prstGeom prst="rect">
            <a:avLst/>
          </a:prstGeom>
          <a:solidFill>
            <a:schemeClr val="accent2"/>
          </a:solidFill>
        </p:spPr>
        <p:txBody>
          <a:bodyPr wrap="square" rtlCol="0">
            <a:spAutoFit/>
          </a:bodyPr>
          <a:lstStyle/>
          <a:p>
            <a:pPr algn="ctr"/>
            <a:r>
              <a:rPr lang="en-US" sz="3200">
                <a:solidFill>
                  <a:schemeClr val="bg1"/>
                </a:solidFill>
              </a:rPr>
              <a:t>The root of the word “assessment” is from the Latin assidere, which means “to sit beside.”</a:t>
            </a:r>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0073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4000"/>
              <a:t>Determine the performance range</a:t>
            </a:r>
            <a:r>
              <a:rPr lang="is-IS" sz="4000"/>
              <a:t>…</a:t>
            </a:r>
            <a:endParaRPr lang="en-US" sz="4000"/>
          </a:p>
        </p:txBody>
      </p:sp>
      <p:sp>
        <p:nvSpPr>
          <p:cNvPr id="8" name="Footer Placeholder 7"/>
          <p:cNvSpPr>
            <a:spLocks noGrp="1"/>
          </p:cNvSpPr>
          <p:nvPr>
            <p:ph type="ftr" sz="quarter" idx="11"/>
          </p:nvPr>
        </p:nvSpPr>
        <p:spPr/>
        <p:txBody>
          <a:bodyPr/>
          <a:lstStyle/>
          <a:p>
            <a:r>
              <a:rPr lang="en-US"/>
              <a:t>Laura Terrill</a:t>
            </a:r>
          </a:p>
        </p:txBody>
      </p:sp>
      <p:pic>
        <p:nvPicPr>
          <p:cNvPr id="6" name="Picture 5" descr="Screen Shot 2015-05-20 at 11.02.30 PM.png"/>
          <p:cNvPicPr>
            <a:picLocks noChangeAspect="1"/>
          </p:cNvPicPr>
          <p:nvPr/>
        </p:nvPicPr>
        <p:blipFill>
          <a:blip r:embed="rId2"/>
          <a:stretch>
            <a:fillRect/>
          </a:stretch>
        </p:blipFill>
        <p:spPr>
          <a:xfrm>
            <a:off x="353526" y="1455538"/>
            <a:ext cx="8131568" cy="5266944"/>
          </a:xfrm>
          <a:prstGeom prst="rect">
            <a:avLst/>
          </a:prstGeom>
        </p:spPr>
      </p:pic>
      <p:sp>
        <p:nvSpPr>
          <p:cNvPr id="2" name="Rectangle 1"/>
          <p:cNvSpPr/>
          <p:nvPr/>
        </p:nvSpPr>
        <p:spPr>
          <a:xfrm>
            <a:off x="4445000" y="1272222"/>
            <a:ext cx="2755900" cy="5450260"/>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59943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a:t>Evaluative or Descriptive Feedback</a:t>
            </a:r>
          </a:p>
        </p:txBody>
      </p:sp>
      <p:sp>
        <p:nvSpPr>
          <p:cNvPr id="6" name="Content Placeholder 5"/>
          <p:cNvSpPr>
            <a:spLocks noGrp="1"/>
          </p:cNvSpPr>
          <p:nvPr>
            <p:ph sz="quarter" idx="2"/>
          </p:nvPr>
        </p:nvSpPr>
        <p:spPr>
          <a:solidFill>
            <a:schemeClr val="tx2"/>
          </a:solidFill>
        </p:spPr>
        <p:txBody>
          <a:bodyPr>
            <a:normAutofit/>
          </a:bodyPr>
          <a:lstStyle/>
          <a:p>
            <a:r>
              <a:rPr lang="en-US" sz="2400">
                <a:solidFill>
                  <a:schemeClr val="bg1"/>
                </a:solidFill>
              </a:rPr>
              <a:t>Sums up achievement</a:t>
            </a:r>
          </a:p>
          <a:p>
            <a:r>
              <a:rPr lang="en-US" sz="2400">
                <a:solidFill>
                  <a:schemeClr val="bg1"/>
                </a:solidFill>
              </a:rPr>
              <a:t>Assigns a label</a:t>
            </a:r>
          </a:p>
          <a:p>
            <a:r>
              <a:rPr lang="en-US" sz="2400">
                <a:solidFill>
                  <a:schemeClr val="bg1"/>
                </a:solidFill>
              </a:rPr>
              <a:t>Expresses judgment</a:t>
            </a:r>
          </a:p>
          <a:p>
            <a:r>
              <a:rPr lang="en-US" sz="2400">
                <a:solidFill>
                  <a:schemeClr val="bg1"/>
                </a:solidFill>
              </a:rPr>
              <a:t>Often addresses behavior</a:t>
            </a:r>
          </a:p>
        </p:txBody>
      </p:sp>
      <p:sp>
        <p:nvSpPr>
          <p:cNvPr id="8" name="Content Placeholder 7"/>
          <p:cNvSpPr>
            <a:spLocks noGrp="1"/>
          </p:cNvSpPr>
          <p:nvPr>
            <p:ph sz="quarter" idx="4"/>
          </p:nvPr>
        </p:nvSpPr>
        <p:spPr>
          <a:solidFill>
            <a:schemeClr val="tx2"/>
          </a:solidFill>
        </p:spPr>
        <p:txBody>
          <a:bodyPr>
            <a:normAutofit/>
          </a:bodyPr>
          <a:lstStyle/>
          <a:p>
            <a:r>
              <a:rPr lang="en-US" sz="2400">
                <a:solidFill>
                  <a:schemeClr val="bg1"/>
                </a:solidFill>
              </a:rPr>
              <a:t>Assesses the work presented</a:t>
            </a:r>
          </a:p>
          <a:p>
            <a:r>
              <a:rPr lang="en-US" sz="2400">
                <a:solidFill>
                  <a:schemeClr val="bg1"/>
                </a:solidFill>
              </a:rPr>
              <a:t>Diagnoses strengths and weaknesses </a:t>
            </a:r>
          </a:p>
          <a:p>
            <a:r>
              <a:rPr lang="en-US" sz="2400">
                <a:solidFill>
                  <a:schemeClr val="bg1"/>
                </a:solidFill>
              </a:rPr>
              <a:t>Articulates what is needed in order to grow as a learner </a:t>
            </a:r>
          </a:p>
          <a:p>
            <a:pPr>
              <a:buFont typeface="Wingdings" charset="2"/>
              <a:buChar char="§"/>
            </a:pPr>
            <a:endParaRPr lang="en-US">
              <a:solidFill>
                <a:schemeClr val="bg1"/>
              </a:solidFill>
            </a:endParaRPr>
          </a:p>
        </p:txBody>
      </p:sp>
      <p:sp>
        <p:nvSpPr>
          <p:cNvPr id="5" name="Text Placeholder 4"/>
          <p:cNvSpPr>
            <a:spLocks noGrp="1"/>
          </p:cNvSpPr>
          <p:nvPr>
            <p:ph type="body" sz="quarter" idx="1"/>
          </p:nvPr>
        </p:nvSpPr>
        <p:spPr>
          <a:solidFill>
            <a:schemeClr val="accent1">
              <a:lumMod val="20000"/>
              <a:lumOff val="80000"/>
            </a:schemeClr>
          </a:solidFill>
        </p:spPr>
        <p:txBody>
          <a:bodyPr anchor="ctr"/>
          <a:lstStyle/>
          <a:p>
            <a:pPr algn="ctr"/>
            <a:r>
              <a:rPr lang="en-US" sz="2400">
                <a:solidFill>
                  <a:schemeClr val="bg1"/>
                </a:solidFill>
              </a:rPr>
              <a:t>Evaluative Feedback</a:t>
            </a:r>
            <a:r>
              <a:rPr lang="en-US">
                <a:solidFill>
                  <a:schemeClr val="bg1"/>
                </a:solidFill>
              </a:rPr>
              <a:t>	</a:t>
            </a:r>
          </a:p>
        </p:txBody>
      </p:sp>
      <p:sp>
        <p:nvSpPr>
          <p:cNvPr id="7" name="Text Placeholder 6"/>
          <p:cNvSpPr>
            <a:spLocks noGrp="1"/>
          </p:cNvSpPr>
          <p:nvPr>
            <p:ph type="body" sz="quarter" idx="3"/>
          </p:nvPr>
        </p:nvSpPr>
        <p:spPr>
          <a:solidFill>
            <a:schemeClr val="accent1">
              <a:lumMod val="20000"/>
              <a:lumOff val="80000"/>
            </a:schemeClr>
          </a:solidFill>
        </p:spPr>
        <p:txBody>
          <a:bodyPr anchor="ctr">
            <a:normAutofit/>
          </a:bodyPr>
          <a:lstStyle/>
          <a:p>
            <a:pPr algn="ctr"/>
            <a:r>
              <a:rPr lang="en-US" sz="2400">
                <a:solidFill>
                  <a:schemeClr val="bg1"/>
                </a:solidFill>
              </a:rPr>
              <a:t>Descriptive Feedback</a:t>
            </a:r>
          </a:p>
        </p:txBody>
      </p:sp>
      <p:sp>
        <p:nvSpPr>
          <p:cNvPr id="9" name="Footer Placeholder 8"/>
          <p:cNvSpPr>
            <a:spLocks noGrp="1"/>
          </p:cNvSpPr>
          <p:nvPr>
            <p:ph type="ftr" sz="quarter" idx="4294967295"/>
          </p:nvPr>
        </p:nvSpPr>
        <p:spPr>
          <a:xfrm>
            <a:off x="0" y="6430962"/>
            <a:ext cx="5421083" cy="365125"/>
          </a:xfrm>
          <a:prstGeom prst="rect">
            <a:avLst/>
          </a:prstGeom>
        </p:spPr>
        <p:txBody>
          <a:bodyPr/>
          <a:lstStyle/>
          <a:p>
            <a:r>
              <a:rPr lang="en-US"/>
              <a:t>Laura Terrill</a:t>
            </a:r>
          </a:p>
        </p:txBody>
      </p:sp>
    </p:spTree>
    <p:extLst>
      <p:ext uri="{BB962C8B-B14F-4D97-AF65-F5344CB8AC3E}">
        <p14:creationId xmlns:p14="http://schemas.microsoft.com/office/powerpoint/2010/main" val="186872177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43454"/>
            <a:ext cx="7886700" cy="1325563"/>
          </a:xfrm>
        </p:spPr>
        <p:txBody>
          <a:bodyPr/>
          <a:lstStyle/>
          <a:p>
            <a:r>
              <a:rPr lang="en-US"/>
              <a:t>Good Feedback Is….</a:t>
            </a:r>
          </a:p>
        </p:txBody>
      </p:sp>
      <p:sp>
        <p:nvSpPr>
          <p:cNvPr id="7" name="Content Placeholder 6"/>
          <p:cNvSpPr>
            <a:spLocks noGrp="1"/>
          </p:cNvSpPr>
          <p:nvPr>
            <p:ph idx="1"/>
          </p:nvPr>
        </p:nvSpPr>
        <p:spPr>
          <a:xfrm>
            <a:off x="410441" y="1149927"/>
            <a:ext cx="8104909" cy="5027036"/>
          </a:xfrm>
        </p:spPr>
        <p:txBody>
          <a:bodyPr>
            <a:normAutofit fontScale="85000" lnSpcReduction="20000"/>
          </a:bodyPr>
          <a:lstStyle/>
          <a:p>
            <a:pPr indent="274320">
              <a:buFont typeface="Arial"/>
              <a:buChar char="•"/>
            </a:pPr>
            <a:r>
              <a:rPr lang="en-US" b="1" i="1">
                <a:solidFill>
                  <a:schemeClr val="accent6"/>
                </a:solidFill>
              </a:rPr>
              <a:t>Timely. </a:t>
            </a:r>
            <a:r>
              <a:rPr lang="en-US"/>
              <a:t>It arrives while the student is still thinking about the work and while there’s still time for improvement. </a:t>
            </a:r>
          </a:p>
          <a:p>
            <a:pPr indent="274320"/>
            <a:endParaRPr lang="en-US"/>
          </a:p>
          <a:p>
            <a:pPr indent="274320">
              <a:buFont typeface="Arial"/>
              <a:buChar char="•"/>
            </a:pPr>
            <a:r>
              <a:rPr lang="en-US" b="1" i="1">
                <a:solidFill>
                  <a:schemeClr val="accent6"/>
                </a:solidFill>
              </a:rPr>
              <a:t>Descriptive of the work</a:t>
            </a:r>
            <a:r>
              <a:rPr lang="en-US"/>
              <a:t>, not the student personally. It focuses on one or more strengths of the work and provides at least one suggestion for a next step. Don’t assume that your students know what they did well and that they only need corrections or fixes. </a:t>
            </a:r>
          </a:p>
          <a:p>
            <a:pPr indent="274320"/>
            <a:endParaRPr lang="en-US"/>
          </a:p>
          <a:p>
            <a:pPr indent="274320">
              <a:buFont typeface="Arial"/>
              <a:buChar char="•"/>
            </a:pPr>
            <a:r>
              <a:rPr lang="en-US" b="1" i="1">
                <a:solidFill>
                  <a:schemeClr val="accent6"/>
                </a:solidFill>
              </a:rPr>
              <a:t>Positive. </a:t>
            </a:r>
            <a:r>
              <a:rPr lang="en-US"/>
              <a:t>It shows how learning is a journey forward, and it’s honest about both strengths to build on and weaknesses to improve. Its tone conveys to the student that the teacher thinks of him or her as an active learner. </a:t>
            </a:r>
          </a:p>
          <a:p>
            <a:pPr indent="274320"/>
            <a:endParaRPr lang="en-US"/>
          </a:p>
          <a:p>
            <a:pPr indent="274320">
              <a:buFont typeface="Arial"/>
              <a:buChar char="•"/>
            </a:pPr>
            <a:r>
              <a:rPr lang="en-US" b="1" i="1">
                <a:solidFill>
                  <a:schemeClr val="accent6"/>
                </a:solidFill>
              </a:rPr>
              <a:t>Clear and specific. </a:t>
            </a:r>
            <a:r>
              <a:rPr lang="en-US"/>
              <a:t>It’s specific enough so the student knows what to do next, but it leaves the student with some thinking to do. </a:t>
            </a:r>
          </a:p>
          <a:p>
            <a:pPr indent="274320"/>
            <a:endParaRPr lang="en-US"/>
          </a:p>
          <a:p>
            <a:pPr indent="274320">
              <a:buFont typeface="Arial"/>
              <a:buChar char="•"/>
            </a:pPr>
            <a:r>
              <a:rPr lang="en-US" b="1" i="1">
                <a:solidFill>
                  <a:schemeClr val="accent6"/>
                </a:solidFill>
              </a:rPr>
              <a:t>Differentiated. </a:t>
            </a:r>
            <a:r>
              <a:rPr lang="en-US"/>
              <a:t>It meets the needs of each student with respect to the current work. For some students, a reminder is all that’s needed for a next step; others may need prompts or examples. </a:t>
            </a:r>
          </a:p>
          <a:p>
            <a:endParaRPr lang="en-US">
              <a:effectLst/>
            </a:endParaRPr>
          </a:p>
          <a:p>
            <a:endParaRPr lang="en-US"/>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4" name="TextBox 3"/>
          <p:cNvSpPr txBox="1"/>
          <p:nvPr/>
        </p:nvSpPr>
        <p:spPr>
          <a:xfrm>
            <a:off x="5644484" y="6176963"/>
            <a:ext cx="2443298" cy="415498"/>
          </a:xfrm>
          <a:prstGeom prst="rect">
            <a:avLst/>
          </a:prstGeom>
          <a:noFill/>
        </p:spPr>
        <p:txBody>
          <a:bodyPr wrap="none" rtlCol="0">
            <a:spAutoFit/>
          </a:bodyPr>
          <a:lstStyle/>
          <a:p>
            <a:r>
              <a:rPr lang="en-US" sz="1050"/>
              <a:t>Source: How to Give Effective Feedback </a:t>
            </a:r>
          </a:p>
          <a:p>
            <a:r>
              <a:rPr lang="en-US" sz="1050"/>
              <a:t>to Your Students, S.M. Brookhart (2008) </a:t>
            </a:r>
          </a:p>
        </p:txBody>
      </p:sp>
    </p:spTree>
    <p:extLst>
      <p:ext uri="{BB962C8B-B14F-4D97-AF65-F5344CB8AC3E}">
        <p14:creationId xmlns:p14="http://schemas.microsoft.com/office/powerpoint/2010/main" val="65846782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98866"/>
            <a:ext cx="7886700" cy="1325563"/>
          </a:xfrm>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063732"/>
          <a:ext cx="8153400" cy="5339199"/>
        </p:xfrm>
        <a:graphic>
          <a:graphicData uri="http://schemas.openxmlformats.org/drawingml/2006/table">
            <a:tbl>
              <a:tblPr firstRow="1" bandRow="1">
                <a:tableStyleId>{5C22544A-7EE6-4342-B048-85BDC9FD1C3A}</a:tableStyleId>
              </a:tblPr>
              <a:tblGrid>
                <a:gridCol w="1242950"/>
                <a:gridCol w="3360717"/>
                <a:gridCol w="3549733"/>
              </a:tblGrid>
              <a:tr h="401439">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Domain</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Parameters of Performance</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Examples</a:t>
                      </a:r>
                      <a:endParaRPr lang="en-US" sz="20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Functions</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communication can the learner understand and use?</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Ask and answer 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Describe a person, place, thing</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Express likes, dislikes with reasons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Tell a story with detailed descriptions</a:t>
                      </a:r>
                      <a:endParaRPr lang="en-US" sz="1800">
                        <a:effectLst/>
                        <a:latin typeface="+mj-lt"/>
                        <a:ea typeface="Calibri" charset="0"/>
                        <a:cs typeface="Times New Roman" charset="0"/>
                      </a:endParaRPr>
                    </a:p>
                  </a:txBody>
                  <a:tcPr marL="68580" marR="68580" marT="0" marB="0"/>
                </a:tc>
              </a:tr>
              <a:tr h="1593656">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Contexts and Content</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contexts (situations) in which the learner can communicate?</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topics that the learner can understand and discuss?</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Oneself </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Family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Community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Interests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Professions-</a:t>
                      </a:r>
                      <a:r>
                        <a:rPr lang="en-US" sz="1800" baseline="0">
                          <a:effectLst/>
                          <a:latin typeface="+mj-lt"/>
                          <a:ea typeface="Times New Roman" charset="0"/>
                          <a:cs typeface="Times New Roman" charset="0"/>
                        </a:rPr>
                        <a:t> occupational needs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Global issues</a:t>
                      </a:r>
                      <a:endParaRPr lang="en-US" sz="18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Text Type</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texts can the learner understand and produce in order to be a novice, intermediate, or advanced communicator?</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Words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Phrases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Strings of 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Paragraphs</a:t>
                      </a:r>
                      <a:endParaRPr lang="en-US" sz="1800">
                        <a:effectLst/>
                        <a:latin typeface="+mj-lt"/>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49565674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548645"/>
          <a:ext cx="8153400" cy="4677230"/>
        </p:xfrm>
        <a:graphic>
          <a:graphicData uri="http://schemas.openxmlformats.org/drawingml/2006/table">
            <a:tbl>
              <a:tblPr firstRow="1" bandRow="1">
                <a:tableStyleId>{5C22544A-7EE6-4342-B048-85BDC9FD1C3A}</a:tableStyleId>
              </a:tblPr>
              <a:tblGrid>
                <a:gridCol w="1884218"/>
                <a:gridCol w="2909455"/>
                <a:gridCol w="3359727"/>
              </a:tblGrid>
              <a:tr h="618794">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Domain</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Qualities of performance</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What it describes</a:t>
                      </a:r>
                      <a:endParaRPr lang="en-US" sz="2400">
                        <a:effectLst/>
                        <a:latin typeface="+mj-lt"/>
                        <a:ea typeface="Calibri" charset="0"/>
                        <a:cs typeface="Times New Roman" charset="0"/>
                      </a:endParaRPr>
                    </a:p>
                  </a:txBody>
                  <a:tcPr marL="68580" marR="68580" marT="0" marB="0" anchor="ctr"/>
                </a:tc>
              </a:tr>
              <a:tr h="82296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Language Control</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accurate is the language?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Learner’s level of control over the language they use</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broad is the 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The number of topics and related specificity that a learner can address</a:t>
                      </a:r>
                      <a:endParaRPr lang="en-US" sz="2000">
                        <a:effectLst/>
                        <a:latin typeface="+mj-lt"/>
                        <a:ea typeface="Calibri" charset="0"/>
                        <a:cs typeface="Times New Roman" charset="0"/>
                      </a:endParaRPr>
                    </a:p>
                  </a:txBody>
                  <a:tcPr marL="68580" marR="68580" marT="0" marB="0" anchor="ctr"/>
                </a:tc>
              </a:tr>
              <a:tr h="92819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Communication Strategies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does the learner maintain communication?</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Strategies to negotiate meaning and express oneself</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Cultural Awareness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is cultural knowledge reflected in language use?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Products, practices, and perspectives used to communicate successfully</a:t>
                      </a:r>
                      <a:endParaRPr lang="en-US" sz="2000">
                        <a:effectLst/>
                        <a:latin typeface="+mj-lt"/>
                        <a:ea typeface="Calibri"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41391373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Content Placeholder 4" descr="Revising.jpg"/>
          <p:cNvPicPr>
            <a:picLocks noGrp="1" noChangeAspect="1"/>
          </p:cNvPicPr>
          <p:nvPr>
            <p:ph/>
          </p:nvPr>
        </p:nvPicPr>
        <p:blipFill>
          <a:blip r:embed="rId2"/>
          <a:srcRect l="-27727" r="-27727"/>
          <a:stretch>
            <a:fillRect/>
          </a:stretch>
        </p:blipFill>
        <p:spPr>
          <a:xfrm>
            <a:off x="762000" y="685800"/>
            <a:ext cx="7772400" cy="5486400"/>
          </a:xfrm>
        </p:spPr>
      </p:pic>
      <p:sp>
        <p:nvSpPr>
          <p:cNvPr id="224259" name="TextBox 5"/>
          <p:cNvSpPr txBox="1">
            <a:spLocks noChangeArrowheads="1"/>
          </p:cNvSpPr>
          <p:nvPr/>
        </p:nvSpPr>
        <p:spPr bwMode="auto">
          <a:xfrm>
            <a:off x="5334000" y="6119813"/>
            <a:ext cx="3621088" cy="738187"/>
          </a:xfrm>
          <a:prstGeom prst="rect">
            <a:avLst/>
          </a:prstGeom>
          <a:noFill/>
          <a:ln w="9525">
            <a:noFill/>
            <a:miter lim="800000"/>
            <a:headEnd/>
            <a:tailEnd/>
          </a:ln>
        </p:spPr>
        <p:txBody>
          <a:bodyPr wrap="none">
            <a:prstTxWarp prst="textNoShape">
              <a:avLst/>
            </a:prstTxWarp>
            <a:spAutoFit/>
          </a:bodyPr>
          <a:lstStyle/>
          <a:p>
            <a:r>
              <a:rPr lang="en-US" sz="1400" i="1"/>
              <a:t>Look at My Book — How Kids Can Write &amp; </a:t>
            </a:r>
          </a:p>
          <a:p>
            <a:r>
              <a:rPr lang="en-US" sz="1400" i="1"/>
              <a:t>Illustrate Terrific Books</a:t>
            </a:r>
          </a:p>
          <a:p>
            <a:r>
              <a:rPr lang="en-US" sz="1400"/>
              <a:t>Loreen Leedy</a:t>
            </a:r>
          </a:p>
        </p:txBody>
      </p:sp>
      <p:sp>
        <p:nvSpPr>
          <p:cNvPr id="5" name="Footer Placeholder 4"/>
          <p:cNvSpPr>
            <a:spLocks noGrp="1"/>
          </p:cNvSpPr>
          <p:nvPr>
            <p:ph type="ftr" sz="quarter" idx="11"/>
          </p:nvPr>
        </p:nvSpPr>
        <p:spPr/>
        <p:txBody>
          <a:bodyPr/>
          <a:lstStyle/>
          <a:p>
            <a:pPr>
              <a:defRPr/>
            </a:pPr>
            <a:r>
              <a:rPr lang="en-US"/>
              <a:t>Laura Terrill</a:t>
            </a:r>
          </a:p>
        </p:txBody>
      </p:sp>
    </p:spTree>
    <p:extLst>
      <p:ext uri="{BB962C8B-B14F-4D97-AF65-F5344CB8AC3E}">
        <p14:creationId xmlns:p14="http://schemas.microsoft.com/office/powerpoint/2010/main" val="129901322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Your turn - What is the story?</a:t>
            </a:r>
          </a:p>
        </p:txBody>
      </p:sp>
      <p:pic>
        <p:nvPicPr>
          <p:cNvPr id="7" name="Content Placeholder 6"/>
          <p:cNvPicPr>
            <a:picLocks noGrp="1" noChangeAspect="1"/>
          </p:cNvPicPr>
          <p:nvPr>
            <p:ph idx="1"/>
          </p:nvPr>
        </p:nvPicPr>
        <p:blipFill>
          <a:blip r:embed="rId2"/>
          <a:stretch>
            <a:fillRect/>
          </a:stretch>
        </p:blipFill>
        <p:spPr>
          <a:xfrm>
            <a:off x="360816" y="1497709"/>
            <a:ext cx="7675562" cy="4005683"/>
          </a:xfrm>
        </p:spPr>
      </p:pic>
      <p:sp>
        <p:nvSpPr>
          <p:cNvPr id="3" name="Footer Placeholder 2"/>
          <p:cNvSpPr>
            <a:spLocks noGrp="1"/>
          </p:cNvSpPr>
          <p:nvPr>
            <p:ph type="ftr" sz="quarter" idx="11"/>
          </p:nvPr>
        </p:nvSpPr>
        <p:spPr/>
        <p:txBody>
          <a:bodyPr/>
          <a:lstStyle/>
          <a:p>
            <a:pPr>
              <a:defRPr/>
            </a:pPr>
            <a:r>
              <a:rPr lang="en-US"/>
              <a:t>Laura Terrill</a:t>
            </a:r>
          </a:p>
        </p:txBody>
      </p:sp>
      <p:sp>
        <p:nvSpPr>
          <p:cNvPr id="8" name="Rectangle 7"/>
          <p:cNvSpPr/>
          <p:nvPr/>
        </p:nvSpPr>
        <p:spPr>
          <a:xfrm>
            <a:off x="3295650" y="4079300"/>
            <a:ext cx="5848350" cy="18505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rPr>
              <a:t>Prof, le plus beau métier du monde. Vraiment?</a:t>
            </a:r>
          </a:p>
          <a:p>
            <a:r>
              <a:rPr lang="en-US">
                <a:solidFill>
                  <a:schemeClr val="bg1"/>
                </a:solidFill>
              </a:rPr>
              <a:t>«Les profs ont trop de congés.» «Ils travaillent à peine une vingtaine d’heures par semaine.» «Une fois nommés, plus rien ne peut leur arriver.» Le métier d’enseignant n’a pas bonne presse. A tort ou à raison? Est-ce toujours le plus beau métier du monde? L’Echo fait sauter les tabous.</a:t>
            </a:r>
          </a:p>
        </p:txBody>
      </p:sp>
      <p:sp>
        <p:nvSpPr>
          <p:cNvPr id="11" name="TextBox 10"/>
          <p:cNvSpPr txBox="1"/>
          <p:nvPr/>
        </p:nvSpPr>
        <p:spPr>
          <a:xfrm>
            <a:off x="5115333" y="6169581"/>
            <a:ext cx="4028667" cy="369332"/>
          </a:xfrm>
          <a:prstGeom prst="rect">
            <a:avLst/>
          </a:prstGeom>
          <a:noFill/>
        </p:spPr>
        <p:txBody>
          <a:bodyPr wrap="none" rtlCol="0">
            <a:spAutoFit/>
          </a:bodyPr>
          <a:lstStyle/>
          <a:p>
            <a:r>
              <a:rPr lang="en-US"/>
              <a:t>http://multimedia.lecho.be/enseignants/</a:t>
            </a:r>
          </a:p>
        </p:txBody>
      </p:sp>
    </p:spTree>
    <p:extLst>
      <p:ext uri="{BB962C8B-B14F-4D97-AF65-F5344CB8AC3E}">
        <p14:creationId xmlns:p14="http://schemas.microsoft.com/office/powerpoint/2010/main" val="1196584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Think like a 6</a:t>
            </a:r>
            <a:r>
              <a:rPr lang="en-US" baseline="30000"/>
              <a:t>th</a:t>
            </a:r>
            <a:r>
              <a:rPr lang="en-US"/>
              <a:t> grader</a:t>
            </a:r>
            <a:r>
              <a:rPr lang="is-IS"/>
              <a:t>…</a:t>
            </a:r>
            <a:br>
              <a:rPr lang="is-IS"/>
            </a:br>
            <a:r>
              <a:rPr lang="en-US"/>
              <a:t>What is the story?</a:t>
            </a:r>
          </a:p>
        </p:txBody>
      </p:sp>
      <p:sp>
        <p:nvSpPr>
          <p:cNvPr id="4" name="Footer Placeholder 3"/>
          <p:cNvSpPr>
            <a:spLocks noGrp="1"/>
          </p:cNvSpPr>
          <p:nvPr>
            <p:ph type="ftr" sz="quarter" idx="11"/>
          </p:nvPr>
        </p:nvSpPr>
        <p:spPr/>
        <p:txBody>
          <a:bodyPr/>
          <a:lstStyle/>
          <a:p>
            <a:r>
              <a:rPr lang="en-US"/>
              <a:t>Laura Terrill</a:t>
            </a:r>
          </a:p>
        </p:txBody>
      </p:sp>
      <p:sp>
        <p:nvSpPr>
          <p:cNvPr id="10" name="Rectangle 9"/>
          <p:cNvSpPr/>
          <p:nvPr/>
        </p:nvSpPr>
        <p:spPr>
          <a:xfrm>
            <a:off x="3532367" y="5987019"/>
            <a:ext cx="5292671" cy="369332"/>
          </a:xfrm>
          <a:prstGeom prst="rect">
            <a:avLst/>
          </a:prstGeom>
        </p:spPr>
        <p:txBody>
          <a:bodyPr wrap="square">
            <a:spAutoFit/>
          </a:bodyPr>
          <a:lstStyle/>
          <a:p>
            <a:pPr algn="r"/>
            <a:r>
              <a:rPr lang="en-US"/>
              <a:t>https://www.youtube.com/watch?v=xRb7_ffl2D0</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9183"/>
            <a:ext cx="3172793" cy="2542368"/>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2793" y="2289183"/>
            <a:ext cx="3005910" cy="2462078"/>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0896" y="2292356"/>
            <a:ext cx="2983104" cy="2476171"/>
          </a:xfrm>
          <a:prstGeom prst="rect">
            <a:avLst/>
          </a:prstGeom>
        </p:spPr>
      </p:pic>
    </p:spTree>
    <p:extLst>
      <p:ext uri="{BB962C8B-B14F-4D97-AF65-F5344CB8AC3E}">
        <p14:creationId xmlns:p14="http://schemas.microsoft.com/office/powerpoint/2010/main" val="195715709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Bef>
                <a:spcPts val="0"/>
              </a:spcBef>
            </a:pPr>
            <a:r>
              <a:rPr lang="en-US" b="1" dirty="0">
                <a:ea typeface="Cambria"/>
                <a:cs typeface="Times New Roman"/>
              </a:rPr>
              <a:t>How organized is my writing?</a:t>
            </a:r>
            <a:endParaRPr lang="en-US" dirty="0">
              <a:ea typeface="Cambria"/>
              <a:cs typeface="Times New Roman"/>
            </a:endParaRPr>
          </a:p>
        </p:txBody>
      </p:sp>
      <p:graphicFrame>
        <p:nvGraphicFramePr>
          <p:cNvPr id="5" name="Content Placeholder 4"/>
          <p:cNvGraphicFramePr>
            <a:graphicFrameLocks noGrp="1"/>
          </p:cNvGraphicFramePr>
          <p:nvPr>
            <p:ph idx="1"/>
            <p:extLst/>
          </p:nvPr>
        </p:nvGraphicFramePr>
        <p:xfrm>
          <a:off x="474374" y="1801090"/>
          <a:ext cx="8040976" cy="4328160"/>
        </p:xfrm>
        <a:graphic>
          <a:graphicData uri="http://schemas.openxmlformats.org/drawingml/2006/table">
            <a:tbl>
              <a:tblPr firstRow="1" bandRow="1">
                <a:tableStyleId>{5C22544A-7EE6-4342-B048-85BDC9FD1C3A}</a:tableStyleId>
              </a:tblPr>
              <a:tblGrid>
                <a:gridCol w="2010244"/>
                <a:gridCol w="2010244"/>
                <a:gridCol w="2010244"/>
                <a:gridCol w="2010244"/>
              </a:tblGrid>
              <a:tr h="821998">
                <a:tc>
                  <a:txBody>
                    <a:bodyPr/>
                    <a:lstStyle/>
                    <a:p>
                      <a:pPr algn="ctr"/>
                      <a:r>
                        <a:rPr lang="en-US" sz="1600" dirty="0"/>
                        <a:t>Strong</a:t>
                      </a:r>
                    </a:p>
                    <a:p>
                      <a:pPr algn="ctr"/>
                      <a:r>
                        <a:rPr lang="en-US" sz="1600" dirty="0"/>
                        <a:t>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a:t>
                      </a:r>
                    </a:p>
                    <a:p>
                      <a:pPr algn="ctr"/>
                      <a:r>
                        <a:rPr lang="en-US" sz="1600" baseline="0" dirty="0"/>
                        <a:t>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1890595">
                <a:tc>
                  <a:txBody>
                    <a:bodyPr/>
                    <a:lstStyle/>
                    <a:p>
                      <a:pPr marL="0" marR="0" algn="l">
                        <a:lnSpc>
                          <a:spcPct val="115000"/>
                        </a:lnSpc>
                        <a:spcBef>
                          <a:spcPts val="0"/>
                        </a:spcBef>
                        <a:spcAft>
                          <a:spcPts val="0"/>
                        </a:spcAft>
                      </a:pPr>
                      <a:r>
                        <a:rPr lang="en-US" sz="20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not presented in a logical manner. I struggle to produce sentences and my thoughts may be incomplete.</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3234179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0441" y="320674"/>
            <a:ext cx="7886700" cy="1325563"/>
          </a:xfrm>
        </p:spPr>
        <p:txBody>
          <a:bodyPr/>
          <a:lstStyle/>
          <a:p>
            <a:r>
              <a:rPr lang="en-US"/>
              <a:t>Collaborative Writing</a:t>
            </a:r>
          </a:p>
        </p:txBody>
      </p:sp>
      <p:sp>
        <p:nvSpPr>
          <p:cNvPr id="4" name="Footer Placeholder 3"/>
          <p:cNvSpPr>
            <a:spLocks noGrp="1"/>
          </p:cNvSpPr>
          <p:nvPr>
            <p:ph type="ftr" sz="quarter" idx="11"/>
          </p:nvPr>
        </p:nvSpPr>
        <p:spPr/>
        <p:txBody>
          <a:bodyPr/>
          <a:lstStyle/>
          <a:p>
            <a:r>
              <a:rPr lang="en-US"/>
              <a:t>Laura Terrill</a:t>
            </a:r>
          </a:p>
        </p:txBody>
      </p:sp>
      <p:sp>
        <p:nvSpPr>
          <p:cNvPr id="6" name="Content Placeholder 5"/>
          <p:cNvSpPr>
            <a:spLocks noGrp="1"/>
          </p:cNvSpPr>
          <p:nvPr>
            <p:ph idx="1"/>
          </p:nvPr>
        </p:nvSpPr>
        <p:spPr/>
        <p:txBody>
          <a:bodyPr>
            <a:normAutofit fontScale="92500" lnSpcReduction="10000"/>
          </a:bodyPr>
          <a:lstStyle/>
          <a:p>
            <a:r>
              <a:rPr lang="en-US"/>
              <a:t>List 8 words/phrases associated with this picture. </a:t>
            </a:r>
          </a:p>
          <a:p>
            <a:r>
              <a:rPr lang="en-US"/>
              <a:t>Share your list with your partner. Without talking, add a couple of words from your partner.</a:t>
            </a:r>
          </a:p>
          <a:p>
            <a:r>
              <a:rPr lang="en-US"/>
              <a:t>Next, write 3 or 4 sentences describing what is happening in the picture. </a:t>
            </a:r>
          </a:p>
          <a:p>
            <a:r>
              <a:rPr lang="en-US"/>
              <a:t>Look at the rubric for organization. What score are you giving yourself.</a:t>
            </a:r>
          </a:p>
          <a:p>
            <a:r>
              <a:rPr lang="en-US"/>
              <a:t>Share your writing with your partner. </a:t>
            </a:r>
          </a:p>
          <a:p>
            <a:r>
              <a:rPr lang="en-US"/>
              <a:t>Read your partner’s writing . Underline the most interesting sentence. Circle 2 sentences that could be more interesting. </a:t>
            </a:r>
          </a:p>
          <a:p>
            <a:r>
              <a:rPr lang="en-US"/>
              <a:t>Rewrite your paragraph. Consider how to use your most interesting sentence. Add detail to the 2 circled sentences. What score are you giving yourself on the rubric now?</a:t>
            </a:r>
          </a:p>
          <a:p>
            <a:endParaRPr lang="en-US"/>
          </a:p>
        </p:txBody>
      </p:sp>
    </p:spTree>
    <p:extLst>
      <p:ext uri="{BB962C8B-B14F-4D97-AF65-F5344CB8AC3E}">
        <p14:creationId xmlns:p14="http://schemas.microsoft.com/office/powerpoint/2010/main" val="182784324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3200"/>
            <a:ext cx="8229600" cy="1066800"/>
          </a:xfrm>
        </p:spPr>
        <p:txBody>
          <a:bodyPr/>
          <a:lstStyle/>
          <a:p>
            <a:r>
              <a:rPr lang="en-US"/>
              <a:t>Using Rubrics with Students</a:t>
            </a:r>
          </a:p>
        </p:txBody>
      </p:sp>
      <p:sp>
        <p:nvSpPr>
          <p:cNvPr id="3" name="Content Placeholder 2"/>
          <p:cNvSpPr>
            <a:spLocks noGrp="1"/>
          </p:cNvSpPr>
          <p:nvPr>
            <p:ph idx="1"/>
          </p:nvPr>
        </p:nvSpPr>
        <p:spPr>
          <a:xfrm>
            <a:off x="457200" y="1900000"/>
            <a:ext cx="8417688" cy="4760508"/>
          </a:xfrm>
        </p:spPr>
        <p:txBody>
          <a:bodyPr>
            <a:normAutofit/>
          </a:bodyPr>
          <a:lstStyle/>
          <a:p>
            <a:r>
              <a:rPr lang="en-US"/>
              <a:t>Give rubric to student before the assignment</a:t>
            </a:r>
          </a:p>
          <a:p>
            <a:r>
              <a:rPr lang="en-US"/>
              <a:t>Pair students. Have them explain the rubric to each other. </a:t>
            </a:r>
          </a:p>
          <a:p>
            <a:r>
              <a:rPr lang="en-US"/>
              <a:t>Give students a sample assignment to score. </a:t>
            </a:r>
          </a:p>
          <a:p>
            <a:r>
              <a:rPr lang="en-US"/>
              <a:t>Have students discuss ratings and evidence in assignment for those ratings. </a:t>
            </a:r>
          </a:p>
          <a:p>
            <a:r>
              <a:rPr lang="en-US"/>
              <a:t>Have each student do an assignment. </a:t>
            </a:r>
          </a:p>
          <a:p>
            <a:r>
              <a:rPr lang="en-US"/>
              <a:t>Have each student rate work using rubric.</a:t>
            </a:r>
          </a:p>
          <a:p>
            <a:r>
              <a:rPr lang="en-US"/>
              <a:t>Pair students. Have them explain reasons for their self-ratings. </a:t>
            </a:r>
          </a:p>
          <a:p>
            <a:r>
              <a:rPr lang="en-US"/>
              <a:t>Turn in work when partner agrees. </a:t>
            </a:r>
          </a:p>
          <a:p>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07865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dirty="0" smtClean="0"/>
              <a:t>Creating </a:t>
            </a:r>
            <a:r>
              <a:rPr lang="en-US" smtClean="0"/>
              <a:t>Classroom Climate</a:t>
            </a:r>
            <a:endParaRPr lang="en-US" dirty="0" smtClean="0"/>
          </a:p>
        </p:txBody>
      </p:sp>
      <p:sp>
        <p:nvSpPr>
          <p:cNvPr id="5" name="Footer Placeholder 4"/>
          <p:cNvSpPr>
            <a:spLocks noGrp="1"/>
          </p:cNvSpPr>
          <p:nvPr>
            <p:ph type="ftr" sz="quarter" idx="11"/>
          </p:nvPr>
        </p:nvSpPr>
        <p:spPr/>
        <p:txBody>
          <a:bodyPr/>
          <a:lstStyle/>
          <a:p>
            <a:r>
              <a:rPr lang="en-US"/>
              <a:t>Laura Terrill</a:t>
            </a:r>
          </a:p>
        </p:txBody>
      </p:sp>
      <p:sp>
        <p:nvSpPr>
          <p:cNvPr id="7" name="Cloud Callout 6"/>
          <p:cNvSpPr/>
          <p:nvPr/>
        </p:nvSpPr>
        <p:spPr>
          <a:xfrm>
            <a:off x="6617646" y="3505200"/>
            <a:ext cx="2526354" cy="1006348"/>
          </a:xfrm>
          <a:prstGeom prst="cloudCallout">
            <a:avLst>
              <a:gd name="adj1" fmla="val -56525"/>
              <a:gd name="adj2" fmla="val 142005"/>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May I speak English?</a:t>
            </a:r>
          </a:p>
        </p:txBody>
      </p:sp>
    </p:spTree>
    <p:extLst>
      <p:ext uri="{BB962C8B-B14F-4D97-AF65-F5344CB8AC3E}">
        <p14:creationId xmlns:p14="http://schemas.microsoft.com/office/powerpoint/2010/main" val="140976536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itle 2"/>
          <p:cNvSpPr>
            <a:spLocks noGrp="1"/>
          </p:cNvSpPr>
          <p:nvPr>
            <p:ph type="title"/>
          </p:nvPr>
        </p:nvSpPr>
        <p:spPr>
          <a:xfrm>
            <a:off x="616527" y="290946"/>
            <a:ext cx="8215746" cy="1358180"/>
          </a:xfrm>
        </p:spPr>
        <p:txBody>
          <a:bodyPr>
            <a:normAutofit fontScale="90000"/>
          </a:bodyPr>
          <a:lstStyle/>
          <a:p>
            <a:pPr algn="ctr"/>
            <a:r>
              <a:rPr lang="en-US">
                <a:ea typeface="ＭＳ Ｐゴシック" pitchFamily="-107" charset="-128"/>
                <a:cs typeface="ＭＳ Ｐゴシック" pitchFamily="-107" charset="-128"/>
              </a:rPr>
              <a:t>Fat Drafting – </a:t>
            </a:r>
            <a:r>
              <a:rPr lang="en-US" sz="3111">
                <a:ea typeface="ＭＳ Ｐゴシック" pitchFamily="-107" charset="-128"/>
                <a:cs typeface="ＭＳ Ｐゴシック" pitchFamily="-107" charset="-128"/>
              </a:rPr>
              <a:t>Build up a text before revising it. </a:t>
            </a:r>
            <a:r>
              <a:rPr lang="en-US" sz="2400">
                <a:ea typeface="ＭＳ Ｐゴシック" pitchFamily="-107" charset="-128"/>
                <a:cs typeface="ＭＳ Ｐゴシック" pitchFamily="-107" charset="-128"/>
              </a:rPr>
              <a:t/>
            </a:r>
            <a:br>
              <a:rPr lang="en-US" sz="2400">
                <a:ea typeface="ＭＳ Ｐゴシック" pitchFamily="-107" charset="-128"/>
                <a:cs typeface="ＭＳ Ｐゴシック" pitchFamily="-107" charset="-128"/>
              </a:rPr>
            </a:br>
            <a:r>
              <a:rPr lang="en-US" sz="2000" i="1">
                <a:ea typeface="ＭＳ Ｐゴシック" pitchFamily="-107" charset="-128"/>
                <a:cs typeface="ＭＳ Ｐゴシック" pitchFamily="-107" charset="-128"/>
              </a:rPr>
              <a:t>Acts of Revision: A Guide for Writers</a:t>
            </a:r>
            <a:r>
              <a:rPr lang="en-US" sz="2000">
                <a:ea typeface="ＭＳ Ｐゴシック" pitchFamily="-107" charset="-128"/>
                <a:cs typeface="ＭＳ Ｐゴシック" pitchFamily="-107" charset="-128"/>
              </a:rPr>
              <a:t>, Wendy Bishop</a:t>
            </a:r>
          </a:p>
        </p:txBody>
      </p:sp>
      <p:sp>
        <p:nvSpPr>
          <p:cNvPr id="225283" name="Content Placeholder 3"/>
          <p:cNvSpPr>
            <a:spLocks noGrp="1"/>
          </p:cNvSpPr>
          <p:nvPr>
            <p:ph idx="4294967295"/>
          </p:nvPr>
        </p:nvSpPr>
        <p:spPr>
          <a:xfrm>
            <a:off x="616527" y="1818339"/>
            <a:ext cx="8229600" cy="4324350"/>
          </a:xfrm>
        </p:spPr>
        <p:txBody>
          <a:bodyPr/>
          <a:lstStyle/>
          <a:p>
            <a:r>
              <a:rPr lang="en-US" sz="2000">
                <a:latin typeface="Calibri" pitchFamily="-107" charset="0"/>
                <a:ea typeface="Calibri" pitchFamily="-107" charset="0"/>
                <a:cs typeface="Calibri" pitchFamily="-107" charset="0"/>
              </a:rPr>
              <a:t>Mark the “center of gravity sentence” from each paragraph, the sentence that seems “core, crucial, provacative, evocative, and so on”. List these sentences somewhere else and write more about each one. </a:t>
            </a:r>
          </a:p>
          <a:p>
            <a:r>
              <a:rPr lang="en-US" sz="2000">
                <a:latin typeface="Calibri" pitchFamily="-107" charset="0"/>
                <a:ea typeface="Calibri" pitchFamily="-107" charset="0"/>
                <a:cs typeface="Calibri" pitchFamily="-107" charset="0"/>
              </a:rPr>
              <a:t>Expand mindfully. Between each paragraph, write a new paragraph. If the writing is only one paragraph, add a sentence between each sentence. </a:t>
            </a:r>
          </a:p>
          <a:p>
            <a:r>
              <a:rPr lang="en-US" sz="2000">
                <a:latin typeface="Calibri" pitchFamily="-107" charset="0"/>
                <a:ea typeface="Calibri" pitchFamily="-107" charset="0"/>
                <a:cs typeface="Calibri" pitchFamily="-107" charset="0"/>
              </a:rPr>
              <a:t>Put subtitles in the text. Before and after each one add transitional sentences: summarize, forecast, expand, connect, contextualize.</a:t>
            </a:r>
          </a:p>
          <a:p>
            <a:r>
              <a:rPr lang="en-US" sz="2000">
                <a:latin typeface="Calibri" pitchFamily="-107" charset="0"/>
                <a:ea typeface="Calibri" pitchFamily="-107" charset="0"/>
                <a:cs typeface="Calibri" pitchFamily="-107" charset="0"/>
              </a:rPr>
              <a:t>Circle five important or thought provoking words in the text. Freewrite on each one. The same can be done with sentences or quotations. </a:t>
            </a:r>
          </a:p>
          <a:p>
            <a:r>
              <a:rPr lang="en-US" sz="2000">
                <a:latin typeface="Calibri" pitchFamily="-107" charset="0"/>
                <a:ea typeface="Calibri" pitchFamily="-107" charset="0"/>
                <a:cs typeface="Calibri" pitchFamily="-107" charset="0"/>
              </a:rPr>
              <a:t>Consider your draft as if it were a hypertext. With markers indicate where you would create a link—and then write the text of those imagined links. Consider how to insert this information into the text. </a:t>
            </a:r>
          </a:p>
        </p:txBody>
      </p:sp>
      <p:sp>
        <p:nvSpPr>
          <p:cNvPr id="225284" name="TextBox 3"/>
          <p:cNvSpPr txBox="1">
            <a:spLocks noChangeArrowheads="1"/>
          </p:cNvSpPr>
          <p:nvPr/>
        </p:nvSpPr>
        <p:spPr bwMode="auto">
          <a:xfrm>
            <a:off x="4724400" y="6291263"/>
            <a:ext cx="4403725" cy="338137"/>
          </a:xfrm>
          <a:prstGeom prst="rect">
            <a:avLst/>
          </a:prstGeom>
          <a:noFill/>
          <a:ln w="9525">
            <a:noFill/>
            <a:miter lim="800000"/>
            <a:headEnd/>
            <a:tailEnd/>
          </a:ln>
        </p:spPr>
        <p:txBody>
          <a:bodyPr wrap="none">
            <a:prstTxWarp prst="textNoShape">
              <a:avLst/>
            </a:prstTxWarp>
            <a:spAutoFit/>
          </a:bodyPr>
          <a:lstStyle/>
          <a:p>
            <a:r>
              <a:rPr lang="en-US" sz="1600"/>
              <a:t>adapted from </a:t>
            </a:r>
            <a:r>
              <a:rPr lang="en-US" sz="1600" i="1"/>
              <a:t>Strategic Writing</a:t>
            </a:r>
            <a:r>
              <a:rPr lang="en-US" sz="1600"/>
              <a:t>, Deborah Dean</a:t>
            </a: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9858157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Content Placeholder 6" descr="EDIT.jpg"/>
          <p:cNvPicPr>
            <a:picLocks noGrp="1" noChangeAspect="1"/>
          </p:cNvPicPr>
          <p:nvPr>
            <p:ph/>
          </p:nvPr>
        </p:nvPicPr>
        <p:blipFill>
          <a:blip r:embed="rId2"/>
          <a:srcRect l="-28741" r="-28741"/>
          <a:stretch>
            <a:fillRect/>
          </a:stretch>
        </p:blipFill>
        <p:spPr>
          <a:xfrm>
            <a:off x="685800" y="707512"/>
            <a:ext cx="7772400" cy="5486400"/>
          </a:xfrm>
        </p:spPr>
      </p:pic>
      <p:sp>
        <p:nvSpPr>
          <p:cNvPr id="227331" name="TextBox 7"/>
          <p:cNvSpPr txBox="1">
            <a:spLocks noChangeArrowheads="1"/>
          </p:cNvSpPr>
          <p:nvPr/>
        </p:nvSpPr>
        <p:spPr bwMode="auto">
          <a:xfrm>
            <a:off x="5334000" y="6119813"/>
            <a:ext cx="3621088" cy="738187"/>
          </a:xfrm>
          <a:prstGeom prst="rect">
            <a:avLst/>
          </a:prstGeom>
          <a:noFill/>
          <a:ln w="9525">
            <a:noFill/>
            <a:miter lim="800000"/>
            <a:headEnd/>
            <a:tailEnd/>
          </a:ln>
        </p:spPr>
        <p:txBody>
          <a:bodyPr wrap="none">
            <a:prstTxWarp prst="textNoShape">
              <a:avLst/>
            </a:prstTxWarp>
            <a:spAutoFit/>
          </a:bodyPr>
          <a:lstStyle/>
          <a:p>
            <a:r>
              <a:rPr lang="en-US" sz="1400" i="1"/>
              <a:t>Look at My Book — How Kids Can Write &amp; </a:t>
            </a:r>
          </a:p>
          <a:p>
            <a:r>
              <a:rPr lang="en-US" sz="1400" i="1"/>
              <a:t>Illustrate Terrific Books</a:t>
            </a:r>
          </a:p>
          <a:p>
            <a:r>
              <a:rPr lang="en-US" sz="1400"/>
              <a:t>Loreen Leedy</a:t>
            </a:r>
          </a:p>
        </p:txBody>
      </p:sp>
      <p:sp>
        <p:nvSpPr>
          <p:cNvPr id="5" name="Footer Placeholder 4"/>
          <p:cNvSpPr>
            <a:spLocks noGrp="1"/>
          </p:cNvSpPr>
          <p:nvPr>
            <p:ph type="ftr" sz="quarter" idx="11"/>
          </p:nvPr>
        </p:nvSpPr>
        <p:spPr>
          <a:xfrm>
            <a:off x="0" y="6400800"/>
            <a:ext cx="2895600" cy="457200"/>
          </a:xfrm>
        </p:spPr>
        <p:txBody>
          <a:bodyPr/>
          <a:lstStyle/>
          <a:p>
            <a:pPr>
              <a:defRPr/>
            </a:pPr>
            <a:r>
              <a:rPr lang="en-US"/>
              <a:t>Laura Terrill</a:t>
            </a:r>
          </a:p>
        </p:txBody>
      </p:sp>
    </p:spTree>
    <p:extLst>
      <p:ext uri="{BB962C8B-B14F-4D97-AF65-F5344CB8AC3E}">
        <p14:creationId xmlns:p14="http://schemas.microsoft.com/office/powerpoint/2010/main" val="196126625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itle 2"/>
          <p:cNvSpPr>
            <a:spLocks noGrp="1"/>
          </p:cNvSpPr>
          <p:nvPr>
            <p:ph type="title"/>
          </p:nvPr>
        </p:nvSpPr>
        <p:spPr/>
        <p:txBody>
          <a:bodyPr>
            <a:normAutofit/>
          </a:bodyPr>
          <a:lstStyle/>
          <a:p>
            <a:r>
              <a:rPr lang="en-US" sz="3600"/>
              <a:t>Composition Correction Reference Sheet</a:t>
            </a:r>
          </a:p>
        </p:txBody>
      </p:sp>
      <p:sp>
        <p:nvSpPr>
          <p:cNvPr id="233475" name="TextBox 3"/>
          <p:cNvSpPr txBox="1">
            <a:spLocks noChangeArrowheads="1"/>
          </p:cNvSpPr>
          <p:nvPr/>
        </p:nvSpPr>
        <p:spPr bwMode="auto">
          <a:xfrm>
            <a:off x="941388" y="1549400"/>
            <a:ext cx="7660879" cy="1569660"/>
          </a:xfrm>
          <a:prstGeom prst="rect">
            <a:avLst/>
          </a:prstGeom>
          <a:noFill/>
          <a:ln w="9525">
            <a:noFill/>
            <a:miter lim="800000"/>
            <a:headEnd/>
            <a:tailEnd/>
          </a:ln>
        </p:spPr>
        <p:txBody>
          <a:bodyPr wrap="square">
            <a:prstTxWarp prst="textNoShape">
              <a:avLst/>
            </a:prstTxWarp>
            <a:spAutoFit/>
          </a:bodyPr>
          <a:lstStyle/>
          <a:p>
            <a:r>
              <a:rPr lang="en-US" sz="2400"/>
              <a:t>The error chart lists codes for your writing errors. You will use the codes and the samples provided to assess and correct the mistakes that you made in your</a:t>
            </a:r>
          </a:p>
          <a:p>
            <a:r>
              <a:rPr lang="en-US" sz="2400"/>
              <a:t>composition.</a:t>
            </a:r>
          </a:p>
        </p:txBody>
      </p:sp>
      <p:graphicFrame>
        <p:nvGraphicFramePr>
          <p:cNvPr id="5" name="Table 4"/>
          <p:cNvGraphicFramePr>
            <a:graphicFrameLocks noGrp="1"/>
          </p:cNvGraphicFramePr>
          <p:nvPr/>
        </p:nvGraphicFramePr>
        <p:xfrm>
          <a:off x="808038" y="3074873"/>
          <a:ext cx="7526867" cy="2687320"/>
        </p:xfrm>
        <a:graphic>
          <a:graphicData uri="http://schemas.openxmlformats.org/drawingml/2006/table">
            <a:tbl>
              <a:tblPr firstRow="1" bandRow="1">
                <a:tableStyleId>{5C22544A-7EE6-4342-B048-85BDC9FD1C3A}</a:tableStyleId>
              </a:tblPr>
              <a:tblGrid>
                <a:gridCol w="1034944"/>
                <a:gridCol w="2605724"/>
                <a:gridCol w="3886199"/>
              </a:tblGrid>
              <a:tr h="370840">
                <a:tc>
                  <a:txBody>
                    <a:bodyPr/>
                    <a:lstStyle/>
                    <a:p>
                      <a:pPr algn="ctr"/>
                      <a:r>
                        <a:rPr lang="en-US"/>
                        <a:t>Code</a:t>
                      </a:r>
                    </a:p>
                  </a:txBody>
                  <a:tcPr/>
                </a:tc>
                <a:tc>
                  <a:txBody>
                    <a:bodyPr/>
                    <a:lstStyle/>
                    <a:p>
                      <a:pPr algn="ctr"/>
                      <a:r>
                        <a:rPr lang="en-US"/>
                        <a:t>Explanation</a:t>
                      </a:r>
                    </a:p>
                  </a:txBody>
                  <a:tcPr/>
                </a:tc>
                <a:tc>
                  <a:txBody>
                    <a:bodyPr/>
                    <a:lstStyle/>
                    <a:p>
                      <a:pPr algn="ctr"/>
                      <a:r>
                        <a:rPr lang="en-US"/>
                        <a:t>Sample</a:t>
                      </a:r>
                    </a:p>
                  </a:txBody>
                  <a:tcPr/>
                </a:tc>
              </a:tr>
              <a:tr h="370840">
                <a:tc>
                  <a:txBody>
                    <a:bodyPr/>
                    <a:lstStyle/>
                    <a:p>
                      <a:pPr algn="l"/>
                      <a:r>
                        <a:rPr lang="en-US"/>
                        <a:t>1. sp</a:t>
                      </a:r>
                    </a:p>
                  </a:txBody>
                  <a:tcPr anchor="ctr"/>
                </a:tc>
                <a:tc>
                  <a:txBody>
                    <a:bodyPr/>
                    <a:lstStyle/>
                    <a:p>
                      <a:r>
                        <a:rPr lang="en-US" sz="1600"/>
                        <a:t>Spelling mistake</a:t>
                      </a:r>
                    </a:p>
                  </a:txBody>
                  <a:tcPr anchor="ctr"/>
                </a:tc>
                <a:tc>
                  <a:txBody>
                    <a:bodyPr/>
                    <a:lstStyle/>
                    <a:p>
                      <a:r>
                        <a:rPr lang="en-US" sz="1600" i="1"/>
                        <a:t>               sp</a:t>
                      </a:r>
                    </a:p>
                    <a:p>
                      <a:r>
                        <a:rPr lang="en-US" sz="1600"/>
                        <a:t>J’aime</a:t>
                      </a:r>
                      <a:r>
                        <a:rPr lang="en-US" sz="1600" baseline="0"/>
                        <a:t> bein   (bien)</a:t>
                      </a:r>
                      <a:endParaRPr lang="en-US" sz="1600"/>
                    </a:p>
                  </a:txBody>
                  <a:tcPr/>
                </a:tc>
              </a:tr>
              <a:tr h="370840">
                <a:tc>
                  <a:txBody>
                    <a:bodyPr/>
                    <a:lstStyle/>
                    <a:p>
                      <a:pPr algn="l"/>
                      <a:r>
                        <a:rPr lang="en-US"/>
                        <a:t>2. s/v</a:t>
                      </a:r>
                    </a:p>
                  </a:txBody>
                  <a:tcPr anchor="ctr"/>
                </a:tc>
                <a:tc>
                  <a:txBody>
                    <a:bodyPr/>
                    <a:lstStyle/>
                    <a:p>
                      <a:r>
                        <a:rPr lang="en-US" sz="1600"/>
                        <a:t>Subject and verb need to agree</a:t>
                      </a:r>
                    </a:p>
                  </a:txBody>
                  <a:tcPr anchor="ctr"/>
                </a:tc>
                <a:tc>
                  <a:txBody>
                    <a:bodyPr/>
                    <a:lstStyle/>
                    <a:p>
                      <a:r>
                        <a:rPr lang="en-US" sz="1600"/>
                        <a:t>                                 </a:t>
                      </a:r>
                      <a:r>
                        <a:rPr lang="en-US" sz="1600" i="1"/>
                        <a:t>s/v</a:t>
                      </a:r>
                    </a:p>
                    <a:p>
                      <a:r>
                        <a:rPr lang="en-US" sz="1600"/>
                        <a:t>Où est-ce</a:t>
                      </a:r>
                      <a:r>
                        <a:rPr lang="en-US" sz="1600" baseline="0"/>
                        <a:t> que tu habite? (habites)</a:t>
                      </a:r>
                      <a:endParaRPr lang="en-US" sz="1600"/>
                    </a:p>
                  </a:txBody>
                  <a:tcPr/>
                </a:tc>
              </a:tr>
              <a:tr h="370840">
                <a:tc>
                  <a:txBody>
                    <a:bodyPr/>
                    <a:lstStyle/>
                    <a:p>
                      <a:pPr algn="l"/>
                      <a:r>
                        <a:rPr lang="en-US"/>
                        <a:t>3. n</a:t>
                      </a:r>
                    </a:p>
                  </a:txBody>
                  <a:tcPr anchor="ctr"/>
                </a:tc>
                <a:tc>
                  <a:txBody>
                    <a:bodyPr/>
                    <a:lstStyle/>
                    <a:p>
                      <a:r>
                        <a:rPr lang="en-US" sz="1600"/>
                        <a:t>Noun / adjective</a:t>
                      </a:r>
                      <a:r>
                        <a:rPr lang="en-US" sz="1600" baseline="0"/>
                        <a:t> agreement</a:t>
                      </a:r>
                      <a:endParaRPr lang="en-US" sz="1600"/>
                    </a:p>
                  </a:txBody>
                  <a:tcPr anchor="ctr"/>
                </a:tc>
                <a:tc>
                  <a:txBody>
                    <a:bodyPr/>
                    <a:lstStyle/>
                    <a:p>
                      <a:r>
                        <a:rPr lang="en-US" sz="1600"/>
                        <a:t>                        </a:t>
                      </a:r>
                      <a:r>
                        <a:rPr lang="en-US" sz="1600" i="1"/>
                        <a:t>n</a:t>
                      </a:r>
                    </a:p>
                    <a:p>
                      <a:r>
                        <a:rPr lang="en-US" sz="1600"/>
                        <a:t>J’adore le petit</a:t>
                      </a:r>
                      <a:r>
                        <a:rPr lang="en-US" sz="1600" baseline="0"/>
                        <a:t>e chien noir. (petit)</a:t>
                      </a:r>
                      <a:endParaRPr lang="en-US" sz="1600"/>
                    </a:p>
                  </a:txBody>
                  <a:tcPr/>
                </a:tc>
              </a:tr>
              <a:tr h="370840">
                <a:tc>
                  <a:txBody>
                    <a:bodyPr/>
                    <a:lstStyle/>
                    <a:p>
                      <a:pPr algn="l"/>
                      <a:r>
                        <a:rPr lang="en-US"/>
                        <a:t>4. m</a:t>
                      </a:r>
                    </a:p>
                  </a:txBody>
                  <a:tcPr anchor="ctr"/>
                </a:tc>
                <a:tc>
                  <a:txBody>
                    <a:bodyPr/>
                    <a:lstStyle/>
                    <a:p>
                      <a:r>
                        <a:rPr lang="en-US" sz="1600"/>
                        <a:t>Mood – use indicative or subjunctive correctly</a:t>
                      </a:r>
                    </a:p>
                  </a:txBody>
                  <a:tcPr anchor="ctr"/>
                </a:tc>
                <a:tc>
                  <a:txBody>
                    <a:bodyPr/>
                    <a:lstStyle/>
                    <a:p>
                      <a:r>
                        <a:rPr lang="en-US" sz="1600"/>
                        <a:t>                          </a:t>
                      </a:r>
                      <a:r>
                        <a:rPr lang="en-US" sz="1600" i="1"/>
                        <a:t> m</a:t>
                      </a:r>
                    </a:p>
                    <a:p>
                      <a:r>
                        <a:rPr lang="en-US" sz="1600"/>
                        <a:t>Il</a:t>
                      </a:r>
                      <a:r>
                        <a:rPr lang="en-US" sz="1600" baseline="0"/>
                        <a:t> faut que tu fais tes devoirs. (fasses)</a:t>
                      </a:r>
                      <a:endParaRPr lang="en-US" sz="1600"/>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7541636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itle 2"/>
          <p:cNvSpPr>
            <a:spLocks noGrp="1"/>
          </p:cNvSpPr>
          <p:nvPr>
            <p:ph type="title"/>
          </p:nvPr>
        </p:nvSpPr>
        <p:spPr/>
        <p:txBody>
          <a:bodyPr/>
          <a:lstStyle/>
          <a:p>
            <a:r>
              <a:rPr lang="en-US"/>
              <a:t>Composition Correction Chart</a:t>
            </a:r>
          </a:p>
        </p:txBody>
      </p:sp>
      <p:sp>
        <p:nvSpPr>
          <p:cNvPr id="235523" name="TextBox 3"/>
          <p:cNvSpPr txBox="1">
            <a:spLocks noChangeArrowheads="1"/>
          </p:cNvSpPr>
          <p:nvPr/>
        </p:nvSpPr>
        <p:spPr bwMode="auto">
          <a:xfrm>
            <a:off x="927101" y="1686342"/>
            <a:ext cx="7835900" cy="1569660"/>
          </a:xfrm>
          <a:prstGeom prst="rect">
            <a:avLst/>
          </a:prstGeom>
          <a:noFill/>
          <a:ln w="9525">
            <a:noFill/>
            <a:miter lim="800000"/>
            <a:headEnd/>
            <a:tailEnd/>
          </a:ln>
        </p:spPr>
        <p:txBody>
          <a:bodyPr wrap="square">
            <a:prstTxWarp prst="textNoShape">
              <a:avLst/>
            </a:prstTxWarp>
            <a:spAutoFit/>
          </a:bodyPr>
          <a:lstStyle/>
          <a:p>
            <a:r>
              <a:rPr lang="en-US" sz="2400"/>
              <a:t>Use this chart to keep track of the number and type of errors that you made in each composition. Your goal is to continue to reduce the number of errors that </a:t>
            </a:r>
          </a:p>
          <a:p>
            <a:r>
              <a:rPr lang="en-US" sz="2400"/>
              <a:t>you make in each category. </a:t>
            </a:r>
          </a:p>
        </p:txBody>
      </p:sp>
      <p:graphicFrame>
        <p:nvGraphicFramePr>
          <p:cNvPr id="6" name="Table 5"/>
          <p:cNvGraphicFramePr>
            <a:graphicFrameLocks noGrp="1"/>
          </p:cNvGraphicFramePr>
          <p:nvPr/>
        </p:nvGraphicFramePr>
        <p:xfrm>
          <a:off x="1523999" y="3431584"/>
          <a:ext cx="6096003" cy="2381673"/>
        </p:xfrm>
        <a:graphic>
          <a:graphicData uri="http://schemas.openxmlformats.org/drawingml/2006/table">
            <a:tbl>
              <a:tblPr firstRow="1" bandRow="1">
                <a:tableStyleId>{5C22544A-7EE6-4342-B048-85BDC9FD1C3A}</a:tableStyleId>
              </a:tblPr>
              <a:tblGrid>
                <a:gridCol w="1143003"/>
                <a:gridCol w="495300"/>
                <a:gridCol w="495300"/>
                <a:gridCol w="495300"/>
                <a:gridCol w="495300"/>
                <a:gridCol w="495300"/>
                <a:gridCol w="495300"/>
                <a:gridCol w="495300"/>
                <a:gridCol w="495300"/>
                <a:gridCol w="495300"/>
                <a:gridCol w="495300"/>
              </a:tblGrid>
              <a:tr h="230355">
                <a:tc>
                  <a:txBody>
                    <a:bodyPr/>
                    <a:lstStyle/>
                    <a:p>
                      <a:r>
                        <a:rPr lang="en-US"/>
                        <a:t>Devoir</a:t>
                      </a:r>
                    </a:p>
                  </a:txBody>
                  <a:tcPr/>
                </a:tc>
                <a:tc>
                  <a:txBody>
                    <a:bodyPr/>
                    <a:lstStyle/>
                    <a:p>
                      <a:pPr algn="ctr"/>
                      <a:r>
                        <a:rPr lang="en-US"/>
                        <a:t>1</a:t>
                      </a:r>
                    </a:p>
                  </a:txBody>
                  <a:tcPr anchor="ctr"/>
                </a:tc>
                <a:tc>
                  <a:txBody>
                    <a:bodyPr/>
                    <a:lstStyle/>
                    <a:p>
                      <a:pPr algn="ctr"/>
                      <a:r>
                        <a:rPr lang="en-US"/>
                        <a:t>2</a:t>
                      </a:r>
                    </a:p>
                  </a:txBody>
                  <a:tcPr anchor="ctr"/>
                </a:tc>
                <a:tc>
                  <a:txBody>
                    <a:bodyPr/>
                    <a:lstStyle/>
                    <a:p>
                      <a:pPr algn="ctr"/>
                      <a:r>
                        <a:rPr lang="en-US"/>
                        <a:t>3</a:t>
                      </a:r>
                    </a:p>
                  </a:txBody>
                  <a:tcPr anchor="ctr"/>
                </a:tc>
                <a:tc>
                  <a:txBody>
                    <a:bodyPr/>
                    <a:lstStyle/>
                    <a:p>
                      <a:pPr algn="ctr"/>
                      <a:r>
                        <a:rPr lang="en-US"/>
                        <a:t>4</a:t>
                      </a:r>
                    </a:p>
                  </a:txBody>
                  <a:tcPr anchor="ctr"/>
                </a:tc>
                <a:tc>
                  <a:txBody>
                    <a:bodyPr/>
                    <a:lstStyle/>
                    <a:p>
                      <a:pPr algn="ctr"/>
                      <a:r>
                        <a:rPr lang="en-US"/>
                        <a:t>5</a:t>
                      </a:r>
                    </a:p>
                  </a:txBody>
                  <a:tcPr anchor="ctr"/>
                </a:tc>
                <a:tc>
                  <a:txBody>
                    <a:bodyPr/>
                    <a:lstStyle/>
                    <a:p>
                      <a:pPr algn="ctr"/>
                      <a:r>
                        <a:rPr lang="en-US"/>
                        <a:t>6</a:t>
                      </a:r>
                    </a:p>
                  </a:txBody>
                  <a:tcPr anchor="ctr"/>
                </a:tc>
                <a:tc>
                  <a:txBody>
                    <a:bodyPr/>
                    <a:lstStyle/>
                    <a:p>
                      <a:pPr algn="ctr"/>
                      <a:r>
                        <a:rPr lang="en-US"/>
                        <a:t>7</a:t>
                      </a:r>
                    </a:p>
                  </a:txBody>
                  <a:tcPr anchor="ctr"/>
                </a:tc>
                <a:tc>
                  <a:txBody>
                    <a:bodyPr/>
                    <a:lstStyle/>
                    <a:p>
                      <a:pPr algn="ctr"/>
                      <a:r>
                        <a:rPr lang="en-US"/>
                        <a:t>8</a:t>
                      </a:r>
                    </a:p>
                  </a:txBody>
                  <a:tcPr anchor="ctr"/>
                </a:tc>
                <a:tc>
                  <a:txBody>
                    <a:bodyPr/>
                    <a:lstStyle/>
                    <a:p>
                      <a:pPr algn="ctr"/>
                      <a:r>
                        <a:rPr lang="en-US"/>
                        <a:t>9</a:t>
                      </a:r>
                    </a:p>
                  </a:txBody>
                  <a:tcPr anchor="ctr"/>
                </a:tc>
                <a:tc>
                  <a:txBody>
                    <a:bodyPr/>
                    <a:lstStyle/>
                    <a:p>
                      <a:pPr algn="ctr"/>
                      <a:r>
                        <a:rPr lang="en-US"/>
                        <a:t>10</a:t>
                      </a:r>
                    </a:p>
                  </a:txBody>
                  <a:tcPr anchor="ctr"/>
                </a:tc>
              </a:tr>
              <a:tr h="895773">
                <a:tc>
                  <a:txBody>
                    <a:bodyPr/>
                    <a:lstStyle/>
                    <a:p>
                      <a:pPr algn="ctr"/>
                      <a:r>
                        <a:rPr lang="en-US" sz="2000"/>
                        <a:t>Titre</a:t>
                      </a:r>
                    </a:p>
                  </a:txBody>
                  <a:tcPr vert="vert270"/>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1.</a:t>
                      </a:r>
                      <a:r>
                        <a:rPr lang="en-US" baseline="0"/>
                        <a:t> sp</a:t>
                      </a: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2. s/v</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3. n</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4. m</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bl>
          </a:graphicData>
        </a:graphic>
      </p:graphicFrame>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84677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PERA – Presentational Writing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74109601"/>
              </p:ext>
            </p:extLst>
          </p:nvPr>
        </p:nvGraphicFramePr>
        <p:xfrm>
          <a:off x="839788" y="1825625"/>
          <a:ext cx="7675560" cy="4333240"/>
        </p:xfrm>
        <a:graphic>
          <a:graphicData uri="http://schemas.openxmlformats.org/drawingml/2006/table">
            <a:tbl>
              <a:tblPr firstRow="1" bandRow="1">
                <a:tableStyleId>{5C22544A-7EE6-4342-B048-85BDC9FD1C3A}</a:tableStyleId>
              </a:tblPr>
              <a:tblGrid>
                <a:gridCol w="1535112"/>
                <a:gridCol w="1535112"/>
                <a:gridCol w="1535112"/>
                <a:gridCol w="1535112"/>
                <a:gridCol w="1535112"/>
              </a:tblGrid>
              <a:tr h="370840">
                <a:tc gridSpan="5">
                  <a:txBody>
                    <a:bodyPr/>
                    <a:lstStyle/>
                    <a:p>
                      <a:pPr algn="ctr"/>
                      <a:r>
                        <a:rPr lang="en-US" sz="2400"/>
                        <a:t>Surviving</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0840">
                <a:tc>
                  <a:txBody>
                    <a:bodyPr/>
                    <a:lstStyle/>
                    <a:p>
                      <a:pPr marL="0" marR="0" algn="ctr">
                        <a:lnSpc>
                          <a:spcPct val="115000"/>
                        </a:lnSpc>
                        <a:spcBef>
                          <a:spcPts val="0"/>
                        </a:spcBef>
                        <a:spcAft>
                          <a:spcPts val="0"/>
                        </a:spcAft>
                      </a:pPr>
                      <a:r>
                        <a:rPr lang="en-US" sz="2000" b="1">
                          <a:effectLst/>
                          <a:latin typeface="Cambria" charset="0"/>
                          <a:ea typeface="Cambria" charset="0"/>
                          <a:cs typeface="Times New Roman" charset="0"/>
                        </a:rPr>
                        <a:t>1</a:t>
                      </a:r>
                      <a:endParaRPr lang="en-US" sz="20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2000" b="1">
                          <a:effectLst/>
                          <a:latin typeface="Cambria" charset="0"/>
                          <a:ea typeface="Cambria" charset="0"/>
                          <a:cs typeface="Times New Roman" charset="0"/>
                        </a:rPr>
                        <a:t>2</a:t>
                      </a:r>
                      <a:endParaRPr lang="en-US" sz="20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2000" b="1">
                          <a:effectLst/>
                          <a:latin typeface="Cambria" charset="0"/>
                          <a:ea typeface="Cambria" charset="0"/>
                          <a:cs typeface="Times New Roman" charset="0"/>
                        </a:rPr>
                        <a:t>3</a:t>
                      </a:r>
                      <a:endParaRPr lang="en-US" sz="20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2000" b="1">
                          <a:effectLst/>
                          <a:latin typeface="Cambria" charset="0"/>
                          <a:ea typeface="Cambria" charset="0"/>
                          <a:cs typeface="Times New Roman" charset="0"/>
                        </a:rPr>
                        <a:t>4</a:t>
                      </a:r>
                      <a:endParaRPr lang="en-US" sz="20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2000" b="1">
                          <a:effectLst/>
                          <a:latin typeface="Cambria" charset="0"/>
                          <a:ea typeface="Cambria" charset="0"/>
                          <a:cs typeface="Times New Roman" charset="0"/>
                        </a:rPr>
                        <a:t>5</a:t>
                      </a:r>
                      <a:endParaRPr lang="en-US" sz="2000">
                        <a:effectLst/>
                        <a:latin typeface="Cambria" charset="0"/>
                        <a:ea typeface="Cambria" charset="0"/>
                        <a:cs typeface="Times New Roman" charset="0"/>
                      </a:endParaRPr>
                    </a:p>
                  </a:txBody>
                  <a:tcPr marL="68580" marR="68580" marT="0" marB="0" anchor="ctr"/>
                </a:tc>
              </a:tr>
              <a:tr h="370840">
                <a:tc>
                  <a:txBody>
                    <a:bodyPr/>
                    <a:lstStyle/>
                    <a:p>
                      <a:pPr marL="0" marR="0" algn="l">
                        <a:lnSpc>
                          <a:spcPct val="115000"/>
                        </a:lnSpc>
                        <a:spcBef>
                          <a:spcPts val="0"/>
                        </a:spcBef>
                        <a:spcAft>
                          <a:spcPts val="1000"/>
                        </a:spcAft>
                      </a:pPr>
                      <a:r>
                        <a:rPr lang="en-US" sz="2000">
                          <a:effectLst/>
                          <a:latin typeface="Cambria" charset="0"/>
                          <a:ea typeface="Cambria" charset="0"/>
                          <a:cs typeface="Times New Roman" charset="0"/>
                        </a:rPr>
                        <a:t>can copy some familiar words, characters or phrases</a:t>
                      </a:r>
                    </a:p>
                  </a:txBody>
                  <a:tcPr marL="68580" marR="68580" marT="0" marB="0"/>
                </a:tc>
                <a:tc>
                  <a:txBody>
                    <a:bodyPr/>
                    <a:lstStyle/>
                    <a:p>
                      <a:pPr marL="0" marR="0" algn="l">
                        <a:lnSpc>
                          <a:spcPct val="115000"/>
                        </a:lnSpc>
                        <a:spcBef>
                          <a:spcPts val="0"/>
                        </a:spcBef>
                        <a:spcAft>
                          <a:spcPts val="1000"/>
                        </a:spcAft>
                      </a:pPr>
                      <a:r>
                        <a:rPr lang="en-US" sz="2000">
                          <a:effectLst/>
                          <a:latin typeface="Cambria" charset="0"/>
                          <a:ea typeface="Cambria" charset="0"/>
                          <a:cs typeface="Times New Roman" charset="0"/>
                        </a:rPr>
                        <a:t>can identify common things with words and phrases </a:t>
                      </a:r>
                    </a:p>
                  </a:txBody>
                  <a:tcPr marL="68580" marR="68580" marT="0" marB="0"/>
                </a:tc>
                <a:tc>
                  <a:txBody>
                    <a:bodyPr/>
                    <a:lstStyle/>
                    <a:p>
                      <a:pPr marL="0" marR="0" algn="l">
                        <a:lnSpc>
                          <a:spcPct val="115000"/>
                        </a:lnSpc>
                        <a:spcBef>
                          <a:spcPts val="0"/>
                        </a:spcBef>
                        <a:spcAft>
                          <a:spcPts val="1000"/>
                        </a:spcAft>
                      </a:pPr>
                      <a:r>
                        <a:rPr lang="en-US" sz="2000">
                          <a:effectLst/>
                          <a:latin typeface="Cambria" charset="0"/>
                          <a:ea typeface="Cambria" charset="0"/>
                          <a:cs typeface="Times New Roman" charset="0"/>
                        </a:rPr>
                        <a:t>can write a few things about myself or very familiar topics using memorized phrases and simple sentences</a:t>
                      </a:r>
                    </a:p>
                  </a:txBody>
                  <a:tcPr marL="68580" marR="68580" marT="0" marB="0"/>
                </a:tc>
                <a:tc>
                  <a:txBody>
                    <a:bodyPr/>
                    <a:lstStyle/>
                    <a:p>
                      <a:pPr marL="0" marR="0" algn="l">
                        <a:lnSpc>
                          <a:spcPct val="115000"/>
                        </a:lnSpc>
                        <a:spcBef>
                          <a:spcPts val="0"/>
                        </a:spcBef>
                        <a:spcAft>
                          <a:spcPts val="1000"/>
                        </a:spcAft>
                      </a:pPr>
                      <a:r>
                        <a:rPr lang="en-US" sz="2000">
                          <a:effectLst/>
                          <a:latin typeface="Cambria" charset="0"/>
                          <a:ea typeface="Cambria" charset="0"/>
                          <a:cs typeface="Times New Roman" charset="0"/>
                        </a:rPr>
                        <a:t>can write a number of things about myself or very familiar topics using memorized simple sentences</a:t>
                      </a:r>
                    </a:p>
                  </a:txBody>
                  <a:tcPr marL="68580" marR="68580" marT="0" marB="0"/>
                </a:tc>
                <a:tc>
                  <a:txBody>
                    <a:bodyPr/>
                    <a:lstStyle/>
                    <a:p>
                      <a:pPr marL="0" marR="0" algn="l">
                        <a:lnSpc>
                          <a:spcPct val="115000"/>
                        </a:lnSpc>
                        <a:spcBef>
                          <a:spcPts val="0"/>
                        </a:spcBef>
                        <a:spcAft>
                          <a:spcPts val="0"/>
                        </a:spcAft>
                      </a:pPr>
                      <a:r>
                        <a:rPr lang="en-US" sz="2000">
                          <a:effectLst/>
                          <a:latin typeface="Cambria" charset="0"/>
                          <a:ea typeface="Cambria" charset="0"/>
                          <a:cs typeface="Times New Roman" charset="0"/>
                        </a:rPr>
                        <a:t>can write briefly about familiar topics related to everyday life using a series of sentences</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0474718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2809"/>
            <a:ext cx="7886700" cy="1325563"/>
          </a:xfrm>
        </p:spPr>
        <p:txBody>
          <a:bodyPr/>
          <a:lstStyle/>
          <a:p>
            <a:r>
              <a:rPr lang="en-US"/>
              <a:t>PERA – Presentational Writing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36141330"/>
              </p:ext>
            </p:extLst>
          </p:nvPr>
        </p:nvGraphicFramePr>
        <p:xfrm>
          <a:off x="277093" y="1482870"/>
          <a:ext cx="8672945" cy="4794407"/>
        </p:xfrm>
        <a:graphic>
          <a:graphicData uri="http://schemas.openxmlformats.org/drawingml/2006/table">
            <a:tbl>
              <a:tblPr firstRow="1" bandRow="1">
                <a:tableStyleId>{5C22544A-7EE6-4342-B048-85BDC9FD1C3A}</a:tableStyleId>
              </a:tblPr>
              <a:tblGrid>
                <a:gridCol w="1734589"/>
                <a:gridCol w="1734589"/>
                <a:gridCol w="1734589"/>
                <a:gridCol w="1734589"/>
                <a:gridCol w="1734589"/>
              </a:tblGrid>
              <a:tr h="479586">
                <a:tc gridSpan="5">
                  <a:txBody>
                    <a:bodyPr/>
                    <a:lstStyle/>
                    <a:p>
                      <a:pPr algn="ctr"/>
                      <a:r>
                        <a:rPr lang="en-US" sz="2400"/>
                        <a:t>Developing</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88997">
                <a:tc>
                  <a:txBody>
                    <a:bodyPr/>
                    <a:lstStyle/>
                    <a:p>
                      <a:pPr marL="0" marR="0" algn="ctr">
                        <a:lnSpc>
                          <a:spcPct val="115000"/>
                        </a:lnSpc>
                        <a:spcBef>
                          <a:spcPts val="0"/>
                        </a:spcBef>
                        <a:spcAft>
                          <a:spcPts val="0"/>
                        </a:spcAft>
                      </a:pPr>
                      <a:r>
                        <a:rPr lang="en-US" sz="1800" b="1">
                          <a:effectLst/>
                          <a:latin typeface="Cambria" charset="0"/>
                          <a:ea typeface="Cambria" charset="0"/>
                          <a:cs typeface="Times New Roman" charset="0"/>
                        </a:rPr>
                        <a:t>6</a:t>
                      </a:r>
                      <a:endParaRPr lang="en-US" sz="18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1800" b="1">
                          <a:effectLst/>
                          <a:latin typeface="Cambria" charset="0"/>
                          <a:ea typeface="Cambria" charset="0"/>
                          <a:cs typeface="Times New Roman" charset="0"/>
                        </a:rPr>
                        <a:t>7</a:t>
                      </a:r>
                      <a:endParaRPr lang="en-US" sz="18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1800" b="1">
                          <a:effectLst/>
                          <a:latin typeface="Cambria" charset="0"/>
                          <a:ea typeface="Cambria" charset="0"/>
                          <a:cs typeface="Times New Roman" charset="0"/>
                        </a:rPr>
                        <a:t>8</a:t>
                      </a:r>
                      <a:endParaRPr lang="en-US" sz="18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1800" b="1">
                          <a:effectLst/>
                          <a:latin typeface="Cambria" charset="0"/>
                          <a:ea typeface="Cambria" charset="0"/>
                          <a:cs typeface="Times New Roman" charset="0"/>
                        </a:rPr>
                        <a:t>9</a:t>
                      </a:r>
                      <a:endParaRPr lang="en-US" sz="1800">
                        <a:effectLst/>
                        <a:latin typeface="Cambria" charset="0"/>
                        <a:ea typeface="Cambria" charset="0"/>
                        <a:cs typeface="Times New Roman" charset="0"/>
                      </a:endParaRPr>
                    </a:p>
                  </a:txBody>
                  <a:tcPr marL="68580" marR="68580" marT="0" marB="0" anchor="ctr"/>
                </a:tc>
                <a:tc>
                  <a:txBody>
                    <a:bodyPr/>
                    <a:lstStyle/>
                    <a:p>
                      <a:pPr marL="0" marR="0" algn="ctr">
                        <a:lnSpc>
                          <a:spcPct val="115000"/>
                        </a:lnSpc>
                        <a:spcBef>
                          <a:spcPts val="0"/>
                        </a:spcBef>
                        <a:spcAft>
                          <a:spcPts val="0"/>
                        </a:spcAft>
                      </a:pPr>
                      <a:r>
                        <a:rPr lang="en-US" sz="1800" b="1">
                          <a:effectLst/>
                          <a:latin typeface="Cambria" charset="0"/>
                          <a:ea typeface="Cambria" charset="0"/>
                          <a:cs typeface="Times New Roman" charset="0"/>
                        </a:rPr>
                        <a:t>10 </a:t>
                      </a:r>
                      <a:endParaRPr lang="en-US" sz="1800">
                        <a:effectLst/>
                        <a:latin typeface="Cambria" charset="0"/>
                        <a:ea typeface="Cambria" charset="0"/>
                        <a:cs typeface="Times New Roman" charset="0"/>
                      </a:endParaRPr>
                    </a:p>
                  </a:txBody>
                  <a:tcPr marL="68580" marR="68580" marT="0" marB="0" anchor="ctr"/>
                </a:tc>
              </a:tr>
              <a:tr h="2022253">
                <a:tc>
                  <a:txBody>
                    <a:bodyPr/>
                    <a:lstStyle/>
                    <a:p>
                      <a:pPr marL="0" marR="0" algn="l">
                        <a:lnSpc>
                          <a:spcPct val="115000"/>
                        </a:lnSpc>
                        <a:spcBef>
                          <a:spcPts val="0"/>
                        </a:spcBef>
                        <a:spcAft>
                          <a:spcPts val="1000"/>
                        </a:spcAft>
                      </a:pPr>
                      <a:r>
                        <a:rPr lang="en-US" sz="1600">
                          <a:effectLst/>
                          <a:latin typeface="Cambria" charset="0"/>
                          <a:ea typeface="Cambria" charset="0"/>
                          <a:cs typeface="Times New Roman" charset="0"/>
                        </a:rPr>
                        <a:t>can write about familiar topics and experiences using a series of  sentences with some details</a:t>
                      </a:r>
                    </a:p>
                  </a:txBody>
                  <a:tcPr marL="68580" marR="68580" marT="0" marB="0"/>
                </a:tc>
                <a:tc>
                  <a:txBody>
                    <a:bodyPr/>
                    <a:lstStyle/>
                    <a:p>
                      <a:pPr marL="0" marR="0" algn="l">
                        <a:spcBef>
                          <a:spcPts val="0"/>
                        </a:spcBef>
                        <a:spcAft>
                          <a:spcPts val="1000"/>
                        </a:spcAft>
                      </a:pPr>
                      <a:r>
                        <a:rPr lang="en-US" sz="1600">
                          <a:effectLst/>
                          <a:latin typeface="Cambria" charset="0"/>
                          <a:ea typeface="Cambria" charset="0"/>
                          <a:cs typeface="Times New Roman" charset="0"/>
                        </a:rPr>
                        <a:t>can write to express personal opinions, describe, and narrate on topics of personal interest using connected   sentences with many details</a:t>
                      </a:r>
                    </a:p>
                  </a:txBody>
                  <a:tcPr marL="68580" marR="68580" marT="0" marB="0"/>
                </a:tc>
                <a:tc>
                  <a:txBody>
                    <a:bodyPr/>
                    <a:lstStyle/>
                    <a:p>
                      <a:pPr marL="0" marR="0" algn="l">
                        <a:lnSpc>
                          <a:spcPct val="115000"/>
                        </a:lnSpc>
                        <a:spcBef>
                          <a:spcPts val="10"/>
                        </a:spcBef>
                        <a:spcAft>
                          <a:spcPts val="10"/>
                        </a:spcAft>
                      </a:pPr>
                      <a:r>
                        <a:rPr lang="en-US" sz="1600">
                          <a:effectLst/>
                          <a:latin typeface="Cambria" charset="0"/>
                          <a:ea typeface="Cambria" charset="0"/>
                          <a:cs typeface="Times New Roman" charset="0"/>
                        </a:rPr>
                        <a:t>write about my daily life, interests, and experiences using connected sentences; write a description or story, using sequencing and transition words to form loosely structured paragraphs</a:t>
                      </a:r>
                    </a:p>
                  </a:txBody>
                  <a:tcPr marL="68580" marR="68580" marT="0" marB="0"/>
                </a:tc>
                <a:tc>
                  <a:txBody>
                    <a:bodyPr/>
                    <a:lstStyle/>
                    <a:p>
                      <a:pPr marL="0" marR="0" algn="l">
                        <a:lnSpc>
                          <a:spcPct val="115000"/>
                        </a:lnSpc>
                        <a:spcBef>
                          <a:spcPts val="10"/>
                        </a:spcBef>
                        <a:spcAft>
                          <a:spcPts val="10"/>
                        </a:spcAft>
                      </a:pPr>
                      <a:r>
                        <a:rPr lang="en-US" sz="1600">
                          <a:effectLst/>
                          <a:latin typeface="Cambria" charset="0"/>
                          <a:ea typeface="Cambria" charset="0"/>
                          <a:cs typeface="Times New Roman" charset="0"/>
                        </a:rPr>
                        <a:t>write short communications, narratives, descriptions or explanations on familiar topics; use sequence and transition words to connect sentences into paragraphs; write about events in different time frames</a:t>
                      </a:r>
                    </a:p>
                  </a:txBody>
                  <a:tcPr marL="68580" marR="68580" marT="0" marB="0"/>
                </a:tc>
                <a:tc>
                  <a:txBody>
                    <a:bodyPr/>
                    <a:lstStyle/>
                    <a:p>
                      <a:pPr marL="0" marR="0" algn="l">
                        <a:lnSpc>
                          <a:spcPct val="115000"/>
                        </a:lnSpc>
                        <a:spcBef>
                          <a:spcPts val="0"/>
                        </a:spcBef>
                        <a:spcAft>
                          <a:spcPts val="0"/>
                        </a:spcAft>
                      </a:pPr>
                      <a:r>
                        <a:rPr lang="en-US" sz="1600">
                          <a:effectLst/>
                          <a:latin typeface="Cambria" charset="0"/>
                          <a:ea typeface="Cambria" charset="0"/>
                          <a:cs typeface="Times New Roman" charset="0"/>
                        </a:rPr>
                        <a:t>can write to meet my personal and some academic writing needs; narrate and describe in three time frames; combine and link sentences into cohesive paragraphs</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1177488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 </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Tree>
    <p:extLst>
      <p:ext uri="{BB962C8B-B14F-4D97-AF65-F5344CB8AC3E}">
        <p14:creationId xmlns:p14="http://schemas.microsoft.com/office/powerpoint/2010/main" val="156089410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p:spPr>
        <p:txBody>
          <a:bodyPr/>
          <a:lstStyle/>
          <a:p>
            <a:pPr algn="ctr"/>
            <a:r>
              <a:rPr lang="en-US" smtClean="0"/>
              <a:t>Thank You</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Content Placeholder 5" descr="HandsEarth.jpg"/>
          <p:cNvPicPr>
            <a:picLocks noGrp="1"/>
          </p:cNvPicPr>
          <p:nvPr>
            <p:ph idx="1"/>
          </p:nvPr>
        </p:nvPicPr>
        <p:blipFill>
          <a:blip r:embed="rId3"/>
          <a:stretch>
            <a:fillRect/>
          </a:stretch>
        </p:blipFill>
        <p:spPr>
          <a:xfrm>
            <a:off x="1303392" y="1393825"/>
            <a:ext cx="6537221" cy="4351338"/>
          </a:xfrm>
          <a:prstGeom prst="rect">
            <a:avLst/>
          </a:prstGeom>
        </p:spPr>
      </p:pic>
      <p:sp>
        <p:nvSpPr>
          <p:cNvPr id="7" name="TextBox 6"/>
          <p:cNvSpPr txBox="1"/>
          <p:nvPr/>
        </p:nvSpPr>
        <p:spPr>
          <a:xfrm>
            <a:off x="1853598" y="5526941"/>
            <a:ext cx="543680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dirty="0"/>
              <a:t>Laura Terrill</a:t>
            </a:r>
          </a:p>
          <a:p>
            <a:pPr algn="ctr"/>
            <a:r>
              <a:rPr lang="en-US" sz="2400" dirty="0" err="1"/>
              <a:t>lterrill@gmail.com</a:t>
            </a:r>
            <a:endParaRPr lang="en-US" sz="2400" dirty="0"/>
          </a:p>
          <a:p>
            <a:pPr algn="ctr"/>
            <a:r>
              <a:rPr lang="en-US" sz="2400" dirty="0" err="1"/>
              <a:t>lterrillvalleyview.wikispaces.com</a:t>
            </a:r>
            <a:endParaRPr lang="en-US" sz="2400" dirty="0"/>
          </a:p>
        </p:txBody>
      </p:sp>
    </p:spTree>
    <p:extLst>
      <p:ext uri="{BB962C8B-B14F-4D97-AF65-F5344CB8AC3E}">
        <p14:creationId xmlns:p14="http://schemas.microsoft.com/office/powerpoint/2010/main" val="2117119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91441"/>
            <a:ext cx="7886700" cy="1325563"/>
          </a:xfrm>
        </p:spPr>
        <p:txBody>
          <a:bodyPr/>
          <a:lstStyle/>
          <a:p>
            <a:r>
              <a:rPr lang="en-US" dirty="0" smtClean="0">
                <a:solidFill>
                  <a:schemeClr val="tx1">
                    <a:lumMod val="95000"/>
                  </a:schemeClr>
                </a:solidFill>
              </a:rPr>
              <a:t>Creating Classroom Climate</a:t>
            </a:r>
            <a:endParaRPr lang="en-US" dirty="0">
              <a:solidFill>
                <a:schemeClr val="tx1">
                  <a:lumMod val="95000"/>
                </a:schemeClr>
              </a:solidFill>
            </a:endParaRPr>
          </a:p>
        </p:txBody>
      </p:sp>
      <p:sp>
        <p:nvSpPr>
          <p:cNvPr id="5" name="Content Placeholder 4"/>
          <p:cNvSpPr>
            <a:spLocks noGrp="1"/>
          </p:cNvSpPr>
          <p:nvPr>
            <p:ph idx="1"/>
          </p:nvPr>
        </p:nvSpPr>
        <p:spPr>
          <a:xfrm>
            <a:off x="4003329" y="1601471"/>
            <a:ext cx="4721379" cy="2103755"/>
          </a:xfrm>
          <a:solidFill>
            <a:schemeClr val="accent4">
              <a:lumMod val="20000"/>
              <a:lumOff val="80000"/>
            </a:schemeClr>
          </a:solidFill>
        </p:spPr>
        <p:txBody>
          <a:bodyPr>
            <a:normAutofit lnSpcReduction="10000"/>
          </a:bodyPr>
          <a:lstStyle/>
          <a:p>
            <a:r>
              <a:rPr lang="en-US" dirty="0" smtClean="0">
                <a:solidFill>
                  <a:schemeClr val="bg1"/>
                </a:solidFill>
              </a:rPr>
              <a:t>Rewarding risk taking – individual and class incentives</a:t>
            </a:r>
          </a:p>
          <a:p>
            <a:r>
              <a:rPr lang="en-US" dirty="0" smtClean="0">
                <a:solidFill>
                  <a:schemeClr val="bg1"/>
                </a:solidFill>
              </a:rPr>
              <a:t>Making use of target language a “game” – May I speak English? </a:t>
            </a:r>
          </a:p>
          <a:p>
            <a:r>
              <a:rPr lang="en-US" dirty="0" smtClean="0">
                <a:solidFill>
                  <a:schemeClr val="bg1"/>
                </a:solidFill>
              </a:rPr>
              <a:t>Language pledge – Concordia challenge</a:t>
            </a:r>
          </a:p>
          <a:p>
            <a:endParaRPr lang="en-US" dirty="0">
              <a:solidFill>
                <a:schemeClr val="bg1"/>
              </a:soli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2607" y="4000501"/>
            <a:ext cx="2070100" cy="24257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996" y="1380547"/>
            <a:ext cx="2146410" cy="18288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463" y="4070351"/>
            <a:ext cx="3089865" cy="22860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5508" y="3978911"/>
            <a:ext cx="1849200" cy="246888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0582" y="1910325"/>
            <a:ext cx="2244746" cy="1999519"/>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52887" y="137921"/>
            <a:ext cx="1371600" cy="1371600"/>
          </a:xfrm>
          <a:prstGeom prst="rect">
            <a:avLst/>
          </a:prstGeom>
        </p:spPr>
      </p:pic>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461293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3">
                    <a:lumMod val="40000"/>
                    <a:lumOff val="60000"/>
                  </a:schemeClr>
                </a:solidFill>
                <a:latin typeface="Cambria"/>
                <a:cs typeface="Cambria"/>
              </a:rPr>
              <a:t>General Features of Useful Input</a:t>
            </a:r>
            <a:endParaRPr lang="en-US" dirty="0"/>
          </a:p>
        </p:txBody>
      </p:sp>
      <p:graphicFrame>
        <p:nvGraphicFramePr>
          <p:cNvPr id="6" name="Content Placeholder 5"/>
          <p:cNvGraphicFramePr>
            <a:graphicFrameLocks noGrp="1"/>
          </p:cNvGraphicFramePr>
          <p:nvPr>
            <p:ph idx="1"/>
            <p:extLst/>
          </p:nvPr>
        </p:nvGraphicFramePr>
        <p:xfrm>
          <a:off x="839788" y="1837981"/>
          <a:ext cx="7675562" cy="3688080"/>
        </p:xfrm>
        <a:graphic>
          <a:graphicData uri="http://schemas.openxmlformats.org/drawingml/2006/table">
            <a:tbl>
              <a:tblPr firstRow="1" bandRow="1">
                <a:tableStyleId>{5C22544A-7EE6-4342-B048-85BDC9FD1C3A}</a:tableStyleId>
              </a:tblPr>
              <a:tblGrid>
                <a:gridCol w="2706601"/>
                <a:gridCol w="4968961"/>
              </a:tblGrid>
              <a:tr h="370840">
                <a:tc>
                  <a:txBody>
                    <a:bodyPr/>
                    <a:lstStyle/>
                    <a:p>
                      <a:r>
                        <a:rPr lang="en-US" sz="2800" dirty="0" smtClean="0"/>
                        <a:t>Input</a:t>
                      </a:r>
                      <a:r>
                        <a:rPr lang="en-US" sz="2800" baseline="0" dirty="0" smtClean="0"/>
                        <a:t> must be: </a:t>
                      </a:r>
                      <a:endParaRPr lang="en-US" sz="2800" dirty="0"/>
                    </a:p>
                  </a:txBody>
                  <a:tcPr/>
                </a:tc>
                <a:tc>
                  <a:txBody>
                    <a:bodyPr/>
                    <a:lstStyle/>
                    <a:p>
                      <a:endParaRPr lang="en-US" sz="2800" dirty="0"/>
                    </a:p>
                  </a:txBody>
                  <a:tcPr/>
                </a:tc>
              </a:tr>
              <a:tr h="370840">
                <a:tc>
                  <a:txBody>
                    <a:bodyPr/>
                    <a:lstStyle/>
                    <a:p>
                      <a:r>
                        <a:rPr lang="en-US" sz="2800" dirty="0" smtClean="0"/>
                        <a:t>Comprehensible</a:t>
                      </a:r>
                      <a:endParaRPr lang="en-US" sz="2800" dirty="0"/>
                    </a:p>
                  </a:txBody>
                  <a:tcPr anchor="ctr"/>
                </a:tc>
                <a:tc>
                  <a:txBody>
                    <a:bodyPr/>
                    <a:lstStyle/>
                    <a:p>
                      <a:r>
                        <a:rPr lang="en-US" sz="2800" dirty="0" smtClean="0"/>
                        <a:t>Learners must understand </a:t>
                      </a:r>
                      <a:r>
                        <a:rPr lang="en-US" sz="2800" dirty="0" smtClean="0">
                          <a:solidFill>
                            <a:srgbClr val="FF0000"/>
                          </a:solidFill>
                        </a:rPr>
                        <a:t>most </a:t>
                      </a:r>
                      <a:r>
                        <a:rPr lang="en-US" sz="2800" dirty="0" smtClean="0"/>
                        <a:t>of what the speaker is saying for language</a:t>
                      </a:r>
                      <a:r>
                        <a:rPr lang="en-US" sz="2800" baseline="0" dirty="0" smtClean="0"/>
                        <a:t> learning to occur.</a:t>
                      </a:r>
                      <a:endParaRPr lang="en-US" sz="2800" dirty="0"/>
                    </a:p>
                  </a:txBody>
                  <a:tcPr/>
                </a:tc>
              </a:tr>
              <a:tr h="370840">
                <a:tc>
                  <a:txBody>
                    <a:bodyPr/>
                    <a:lstStyle/>
                    <a:p>
                      <a:r>
                        <a:rPr lang="en-US" sz="2800" dirty="0" smtClean="0"/>
                        <a:t>Meaning Bearing</a:t>
                      </a:r>
                      <a:endParaRPr lang="en-US" sz="2800" dirty="0"/>
                    </a:p>
                  </a:txBody>
                  <a:tcPr anchor="ctr"/>
                </a:tc>
                <a:tc>
                  <a:txBody>
                    <a:bodyPr/>
                    <a:lstStyle/>
                    <a:p>
                      <a:r>
                        <a:rPr lang="en-US" sz="2800" dirty="0" smtClean="0"/>
                        <a:t>Useful input must contain</a:t>
                      </a:r>
                      <a:r>
                        <a:rPr lang="en-US" sz="2800" baseline="0" dirty="0" smtClean="0"/>
                        <a:t> a message the learners </a:t>
                      </a:r>
                      <a:r>
                        <a:rPr lang="en-US" sz="2800" baseline="0" dirty="0" smtClean="0">
                          <a:solidFill>
                            <a:srgbClr val="FF0000"/>
                          </a:solidFill>
                        </a:rPr>
                        <a:t>want </a:t>
                      </a:r>
                      <a:r>
                        <a:rPr lang="en-US" sz="2800" baseline="0" dirty="0" smtClean="0"/>
                        <a:t>and need </a:t>
                      </a:r>
                      <a:r>
                        <a:rPr lang="en-US" sz="2800" baseline="0" dirty="0" smtClean="0">
                          <a:solidFill>
                            <a:srgbClr val="FF0000"/>
                          </a:solidFill>
                        </a:rPr>
                        <a:t>to understand</a:t>
                      </a:r>
                      <a:r>
                        <a:rPr lang="en-US" sz="2800" baseline="0" dirty="0" smtClean="0"/>
                        <a:t>. There must be some communicative intent. </a:t>
                      </a:r>
                      <a:endParaRPr lang="en-US" sz="2800" dirty="0"/>
                    </a:p>
                  </a:txBody>
                  <a:tcPr/>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7" name="TextBox 6"/>
          <p:cNvSpPr txBox="1"/>
          <p:nvPr/>
        </p:nvSpPr>
        <p:spPr>
          <a:xfrm>
            <a:off x="5628503" y="5885935"/>
            <a:ext cx="3027692" cy="338554"/>
          </a:xfrm>
          <a:prstGeom prst="rect">
            <a:avLst/>
          </a:prstGeom>
          <a:noFill/>
        </p:spPr>
        <p:txBody>
          <a:bodyPr wrap="none" rtlCol="0">
            <a:spAutoFit/>
          </a:bodyPr>
          <a:lstStyle/>
          <a:p>
            <a:r>
              <a:rPr lang="en-US" sz="1600" dirty="0">
                <a:latin typeface="Cambria"/>
                <a:cs typeface="Cambria"/>
              </a:rPr>
              <a:t>Smith and Donato, Startalk 2012</a:t>
            </a:r>
          </a:p>
        </p:txBody>
      </p:sp>
    </p:spTree>
    <p:extLst>
      <p:ext uri="{BB962C8B-B14F-4D97-AF65-F5344CB8AC3E}">
        <p14:creationId xmlns:p14="http://schemas.microsoft.com/office/powerpoint/2010/main" val="15626384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a:latin typeface="Cambria"/>
                <a:cs typeface="Cambria"/>
              </a:rPr>
              <a:t>Create Comprehensible </a:t>
            </a:r>
            <a:r>
              <a:rPr lang="en-US" sz="3200">
                <a:solidFill>
                  <a:schemeClr val="accent6"/>
                </a:solidFill>
                <a:latin typeface="Cambria"/>
                <a:cs typeface="Cambria"/>
              </a:rPr>
              <a:t>LANGUAGE</a:t>
            </a:r>
            <a:r>
              <a:rPr lang="en-US" sz="3200">
                <a:latin typeface="Cambria"/>
                <a:cs typeface="Cambria"/>
              </a:rPr>
              <a:t> by:</a:t>
            </a:r>
          </a:p>
        </p:txBody>
      </p:sp>
      <p:sp>
        <p:nvSpPr>
          <p:cNvPr id="3" name="TextBox 2"/>
          <p:cNvSpPr txBox="1"/>
          <p:nvPr/>
        </p:nvSpPr>
        <p:spPr>
          <a:xfrm>
            <a:off x="609600" y="1704280"/>
            <a:ext cx="7848600" cy="4401205"/>
          </a:xfrm>
          <a:prstGeom prst="rect">
            <a:avLst/>
          </a:prstGeom>
          <a:noFill/>
        </p:spPr>
        <p:txBody>
          <a:bodyPr wrap="square" rtlCol="0">
            <a:spAutoFit/>
          </a:bodyPr>
          <a:lstStyle/>
          <a:p>
            <a:pPr marL="274320" indent="-274320">
              <a:buFont typeface="Arial"/>
              <a:buChar char="•"/>
            </a:pPr>
            <a:r>
              <a:rPr lang="en-US" sz="2800">
                <a:latin typeface="Cambria"/>
                <a:cs typeface="Cambria"/>
              </a:rPr>
              <a:t>Paraphrasing (or saying it in an easier way).</a:t>
            </a:r>
          </a:p>
          <a:p>
            <a:pPr marL="274320" indent="-274320">
              <a:buFont typeface="Arial"/>
              <a:buChar char="•"/>
            </a:pPr>
            <a:r>
              <a:rPr lang="en-US" sz="2800">
                <a:latin typeface="Cambria"/>
                <a:cs typeface="Cambria"/>
              </a:rPr>
              <a:t>Slowing down the rate of delivery.</a:t>
            </a:r>
          </a:p>
          <a:p>
            <a:pPr marL="274320" indent="-274320">
              <a:buFont typeface="Arial"/>
              <a:buChar char="•"/>
            </a:pPr>
            <a:r>
              <a:rPr lang="en-US" sz="2800">
                <a:latin typeface="Cambria"/>
                <a:cs typeface="Cambria"/>
              </a:rPr>
              <a:t>Defining words by example, not translation.</a:t>
            </a:r>
          </a:p>
          <a:p>
            <a:pPr marL="274320" indent="-274320">
              <a:buFont typeface="Arial"/>
              <a:buChar char="•"/>
            </a:pPr>
            <a:r>
              <a:rPr lang="en-US" sz="2800">
                <a:latin typeface="Cambria"/>
                <a:cs typeface="Cambria"/>
              </a:rPr>
              <a:t>Using structures students are familiar with and build on them over time (‘No talking over their heads’).</a:t>
            </a:r>
          </a:p>
          <a:p>
            <a:pPr marL="274320" indent="-274320">
              <a:buFont typeface="Arial"/>
              <a:buChar char="•"/>
            </a:pPr>
            <a:r>
              <a:rPr lang="en-US" sz="2800">
                <a:latin typeface="Cambria"/>
                <a:cs typeface="Cambria"/>
              </a:rPr>
              <a:t>Using key words and phrases more than once (enter and re-enter new language elements).</a:t>
            </a:r>
          </a:p>
          <a:p>
            <a:pPr marL="274320" indent="-274320">
              <a:buFont typeface="Arial"/>
              <a:buChar char="•"/>
            </a:pPr>
            <a:r>
              <a:rPr lang="en-US" sz="2800">
                <a:latin typeface="Cambria"/>
                <a:cs typeface="Cambria"/>
              </a:rPr>
              <a:t>Use tone of voice to emphasize key parts on the message</a:t>
            </a:r>
            <a:r>
              <a:rPr lang="en-US" sz="2800" baseline="30000">
                <a:latin typeface="Cambria"/>
                <a:cs typeface="Cambria"/>
              </a:rPr>
              <a:t>. </a:t>
            </a:r>
            <a:endParaRPr lang="en-US" sz="2800">
              <a:latin typeface="Cambria"/>
              <a:cs typeface="Cambria"/>
            </a:endParaRPr>
          </a:p>
        </p:txBody>
      </p:sp>
      <p:sp>
        <p:nvSpPr>
          <p:cNvPr id="4" name="TextBox 3"/>
          <p:cNvSpPr txBox="1"/>
          <p:nvPr/>
        </p:nvSpPr>
        <p:spPr>
          <a:xfrm>
            <a:off x="5715000" y="6019800"/>
            <a:ext cx="3027692" cy="338554"/>
          </a:xfrm>
          <a:prstGeom prst="rect">
            <a:avLst/>
          </a:prstGeom>
          <a:noFill/>
        </p:spPr>
        <p:txBody>
          <a:bodyPr wrap="none" rtlCol="0">
            <a:spAutoFit/>
          </a:bodyPr>
          <a:lstStyle/>
          <a:p>
            <a:r>
              <a:rPr lang="en-US" sz="1600">
                <a:latin typeface="Cambria"/>
                <a:cs typeface="Cambria"/>
              </a:rPr>
              <a:t>Smith and Donato, Startalk 2012</a:t>
            </a:r>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134346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a:latin typeface="Cambria"/>
                <a:cs typeface="Cambria"/>
              </a:rPr>
              <a:t>Create a </a:t>
            </a:r>
            <a:r>
              <a:rPr lang="en-US" sz="3600">
                <a:solidFill>
                  <a:schemeClr val="accent6"/>
                </a:solidFill>
                <a:latin typeface="Cambria"/>
                <a:cs typeface="Cambria"/>
              </a:rPr>
              <a:t>CONTEXT</a:t>
            </a:r>
            <a:r>
              <a:rPr lang="en-US" sz="3600">
                <a:latin typeface="Cambria"/>
                <a:cs typeface="Cambria"/>
              </a:rPr>
              <a:t> for increasing comprehension by: </a:t>
            </a:r>
          </a:p>
        </p:txBody>
      </p:sp>
      <p:sp>
        <p:nvSpPr>
          <p:cNvPr id="3" name="TextBox 2"/>
          <p:cNvSpPr txBox="1"/>
          <p:nvPr/>
        </p:nvSpPr>
        <p:spPr>
          <a:xfrm>
            <a:off x="593875" y="1802190"/>
            <a:ext cx="8153400" cy="3046988"/>
          </a:xfrm>
          <a:prstGeom prst="rect">
            <a:avLst/>
          </a:prstGeom>
          <a:noFill/>
        </p:spPr>
        <p:txBody>
          <a:bodyPr wrap="square" rtlCol="0">
            <a:spAutoFit/>
          </a:bodyPr>
          <a:lstStyle/>
          <a:p>
            <a:pPr marL="274320" indent="-274320">
              <a:buFont typeface="Arial"/>
              <a:buChar char="•"/>
            </a:pPr>
            <a:r>
              <a:rPr lang="en-US" sz="3200">
                <a:latin typeface="Cambria"/>
                <a:cs typeface="Cambria"/>
              </a:rPr>
              <a:t>Using gestures to make meanings clear </a:t>
            </a:r>
          </a:p>
          <a:p>
            <a:pPr marL="274320" indent="-274320">
              <a:buFont typeface="Arial"/>
              <a:buChar char="•"/>
            </a:pPr>
            <a:r>
              <a:rPr lang="en-US" sz="3200">
                <a:latin typeface="Cambria"/>
                <a:cs typeface="Cambria"/>
              </a:rPr>
              <a:t>Using visuals and props </a:t>
            </a:r>
          </a:p>
          <a:p>
            <a:pPr marL="274320" indent="-274320">
              <a:buFont typeface="Arial"/>
              <a:buChar char="•"/>
            </a:pPr>
            <a:r>
              <a:rPr lang="en-US" sz="3200">
                <a:latin typeface="Cambria"/>
                <a:cs typeface="Cambria"/>
              </a:rPr>
              <a:t>Making sure students have knowledge of the topic/objective of the lesson </a:t>
            </a:r>
          </a:p>
          <a:p>
            <a:pPr marL="274320" indent="-274320">
              <a:buFont typeface="Arial"/>
              <a:buChar char="•"/>
            </a:pPr>
            <a:r>
              <a:rPr lang="en-US" sz="3200">
                <a:latin typeface="Cambria"/>
                <a:cs typeface="Cambria"/>
              </a:rPr>
              <a:t>Providing a meaningful and purposeful context  </a:t>
            </a:r>
          </a:p>
        </p:txBody>
      </p:sp>
      <p:sp>
        <p:nvSpPr>
          <p:cNvPr id="4" name="TextBox 3"/>
          <p:cNvSpPr txBox="1"/>
          <p:nvPr/>
        </p:nvSpPr>
        <p:spPr>
          <a:xfrm>
            <a:off x="5943600" y="5867400"/>
            <a:ext cx="2672314" cy="307777"/>
          </a:xfrm>
          <a:prstGeom prst="rect">
            <a:avLst/>
          </a:prstGeom>
          <a:noFill/>
        </p:spPr>
        <p:txBody>
          <a:bodyPr wrap="none" rtlCol="0">
            <a:spAutoFit/>
          </a:bodyPr>
          <a:lstStyle/>
          <a:p>
            <a:r>
              <a:rPr lang="en-US" sz="1400">
                <a:latin typeface="Cambria"/>
                <a:cs typeface="Cambria"/>
              </a:rPr>
              <a:t>Smith and Donato, Startalk 2012</a:t>
            </a:r>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11130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smtClean="0">
                <a:latin typeface="+mn-lt"/>
                <a:cs typeface="American Typewriter"/>
              </a:rPr>
              <a:t>Checking for Comprehension</a:t>
            </a:r>
            <a:endParaRPr lang="en-US">
              <a:latin typeface="+mn-lt"/>
            </a:endParaRPr>
          </a:p>
        </p:txBody>
      </p:sp>
      <p:sp>
        <p:nvSpPr>
          <p:cNvPr id="31745" name="Rectangle 1"/>
          <p:cNvSpPr>
            <a:spLocks noGrp="1" noChangeArrowheads="1"/>
          </p:cNvSpPr>
          <p:nvPr>
            <p:ph type="body" idx="4294967295"/>
          </p:nvPr>
        </p:nvSpPr>
        <p:spPr>
          <a:xfrm>
            <a:off x="1785938" y="1062038"/>
            <a:ext cx="7358062" cy="6251575"/>
          </a:xfrm>
          <a:ln/>
        </p:spPr>
        <p:txBody>
          <a:bodyPr/>
          <a:lstStyle/>
          <a:p>
            <a:pPr marL="0" indent="0">
              <a:buNone/>
            </a:pPr>
            <a:endParaRPr lang="en-US" b="1" i="0" dirty="0">
              <a:solidFill>
                <a:srgbClr val="FFFF00"/>
              </a:solidFill>
              <a:ea typeface="ヒラギノ明朝 ProN W6" charset="0"/>
              <a:cs typeface="ヒラギノ明朝 ProN W6" charset="0"/>
            </a:endParaRPr>
          </a:p>
          <a:p>
            <a:pPr>
              <a:buFontTx/>
              <a:buBlip>
                <a:blip r:embed="rId3"/>
              </a:buBlip>
            </a:pPr>
            <a:endParaRPr lang="en-US" b="1" i="0" dirty="0" smtClean="0">
              <a:solidFill>
                <a:srgbClr val="FFFF00"/>
              </a:solidFill>
              <a:ea typeface="ヒラギノ明朝 ProN W6" charset="0"/>
              <a:cs typeface="ヒラギノ明朝 ProN W6" charset="0"/>
            </a:endParaRPr>
          </a:p>
          <a:p>
            <a:pPr marL="0" indent="0">
              <a:buNone/>
            </a:pPr>
            <a:r>
              <a:rPr lang="en-US" b="1" i="0" dirty="0" smtClean="0">
                <a:solidFill>
                  <a:srgbClr val="FFFF00"/>
                </a:solidFill>
              </a:rPr>
              <a:t>                                    </a:t>
            </a:r>
          </a:p>
          <a:p>
            <a:pPr>
              <a:buFontTx/>
              <a:buBlip>
                <a:blip r:embed="rId3"/>
              </a:buBlip>
            </a:pPr>
            <a:endParaRPr lang="en-US" b="1" i="0" dirty="0">
              <a:solidFill>
                <a:srgbClr val="FFFF00"/>
              </a:solidFill>
              <a:ea typeface="ヒラギノ明朝 ProN W6" charset="0"/>
              <a:cs typeface="ヒラギノ明朝 ProN W6" charset="0"/>
            </a:endParaRPr>
          </a:p>
        </p:txBody>
      </p:sp>
      <p:grpSp>
        <p:nvGrpSpPr>
          <p:cNvPr id="4" name="Group 17"/>
          <p:cNvGrpSpPr/>
          <p:nvPr/>
        </p:nvGrpSpPr>
        <p:grpSpPr>
          <a:xfrm>
            <a:off x="62288" y="1716286"/>
            <a:ext cx="3118161" cy="2525932"/>
            <a:chOff x="62288" y="1860320"/>
            <a:chExt cx="3118161" cy="2525932"/>
          </a:xfrm>
        </p:grpSpPr>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727" y="1860320"/>
              <a:ext cx="2196618" cy="165049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12700" cap="flat">
                  <a:solidFill>
                    <a:srgbClr val="000000"/>
                  </a:solidFill>
                  <a:miter lim="800000"/>
                  <a:headEnd/>
                  <a:tailEnd/>
                </a14:hiddenLine>
              </a:ext>
            </a:extLst>
          </p:spPr>
        </p:pic>
        <p:sp>
          <p:nvSpPr>
            <p:cNvPr id="11" name="TextBox 10"/>
            <p:cNvSpPr txBox="1"/>
            <p:nvPr/>
          </p:nvSpPr>
          <p:spPr>
            <a:xfrm>
              <a:off x="62288" y="3678366"/>
              <a:ext cx="3118161" cy="707886"/>
            </a:xfrm>
            <a:prstGeom prst="rect">
              <a:avLst/>
            </a:prstGeom>
            <a:noFill/>
          </p:spPr>
          <p:txBody>
            <a:bodyPr wrap="none" rtlCol="0">
              <a:spAutoFit/>
            </a:bodyPr>
            <a:lstStyle/>
            <a:p>
              <a:r>
                <a:rPr lang="en-US" sz="2000" b="1" dirty="0"/>
                <a:t>Thumbs up /Thumbs </a:t>
              </a:r>
              <a:r>
                <a:rPr lang="en-US" sz="2000" b="1" dirty="0" smtClean="0"/>
                <a:t>down</a:t>
              </a:r>
              <a:endParaRPr lang="en-US" sz="2000" b="1" dirty="0" smtClean="0">
                <a:ea typeface="ヒラギノ明朝 ProN W6" charset="0"/>
                <a:cs typeface="ヒラギノ明朝 ProN W6" charset="0"/>
              </a:endParaRPr>
            </a:p>
            <a:p>
              <a:endParaRPr lang="en-US" sz="2000"/>
            </a:p>
          </p:txBody>
        </p:sp>
      </p:grpSp>
      <p:grpSp>
        <p:nvGrpSpPr>
          <p:cNvPr id="7" name="Group 20"/>
          <p:cNvGrpSpPr/>
          <p:nvPr/>
        </p:nvGrpSpPr>
        <p:grpSpPr>
          <a:xfrm>
            <a:off x="6514658" y="2047714"/>
            <a:ext cx="2402082" cy="2030762"/>
            <a:chOff x="6514658" y="2047714"/>
            <a:chExt cx="2402082" cy="2030762"/>
          </a:xfrm>
        </p:grpSpPr>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4658" y="2047714"/>
              <a:ext cx="2402082" cy="148929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12700" cap="flat">
                  <a:solidFill>
                    <a:srgbClr val="000000"/>
                  </a:solidFill>
                  <a:miter lim="800000"/>
                  <a:headEnd/>
                  <a:tailEnd/>
                </a14:hiddenLine>
              </a:ext>
            </a:extLst>
          </p:spPr>
        </p:pic>
        <p:sp>
          <p:nvSpPr>
            <p:cNvPr id="12" name="TextBox 11"/>
            <p:cNvSpPr txBox="1"/>
            <p:nvPr/>
          </p:nvSpPr>
          <p:spPr>
            <a:xfrm>
              <a:off x="6611784" y="3678366"/>
              <a:ext cx="2011705" cy="400110"/>
            </a:xfrm>
            <a:prstGeom prst="rect">
              <a:avLst/>
            </a:prstGeom>
            <a:noFill/>
          </p:spPr>
          <p:txBody>
            <a:bodyPr wrap="none" rtlCol="0">
              <a:spAutoFit/>
            </a:bodyPr>
            <a:lstStyle/>
            <a:p>
              <a:r>
                <a:rPr lang="en-US" sz="2000" b="1" dirty="0"/>
                <a:t>Do as I say (TPR</a:t>
              </a:r>
              <a:r>
                <a:rPr lang="en-US" sz="2000" b="1" dirty="0" smtClean="0"/>
                <a:t>)</a:t>
              </a:r>
              <a:endParaRPr lang="en-US" sz="2000"/>
            </a:p>
          </p:txBody>
        </p:sp>
      </p:grpSp>
      <p:grpSp>
        <p:nvGrpSpPr>
          <p:cNvPr id="8" name="Group 21"/>
          <p:cNvGrpSpPr/>
          <p:nvPr/>
        </p:nvGrpSpPr>
        <p:grpSpPr>
          <a:xfrm>
            <a:off x="6587768" y="4140031"/>
            <a:ext cx="2255862" cy="2366489"/>
            <a:chOff x="6587768" y="4140031"/>
            <a:chExt cx="2255862" cy="2366489"/>
          </a:xfrm>
        </p:grpSpPr>
        <p:pic>
          <p:nvPicPr>
            <p:cNvPr id="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7768" y="4140031"/>
              <a:ext cx="2255862" cy="197346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12700" cap="flat">
                  <a:solidFill>
                    <a:srgbClr val="000000"/>
                  </a:solidFill>
                  <a:miter lim="800000"/>
                  <a:headEnd/>
                  <a:tailEnd/>
                </a14:hiddenLine>
              </a:ext>
            </a:extLst>
          </p:spPr>
        </p:pic>
        <p:sp>
          <p:nvSpPr>
            <p:cNvPr id="13" name="TextBox 12"/>
            <p:cNvSpPr txBox="1"/>
            <p:nvPr/>
          </p:nvSpPr>
          <p:spPr>
            <a:xfrm>
              <a:off x="7161701" y="6106410"/>
              <a:ext cx="1056700" cy="400110"/>
            </a:xfrm>
            <a:prstGeom prst="rect">
              <a:avLst/>
            </a:prstGeom>
            <a:noFill/>
          </p:spPr>
          <p:txBody>
            <a:bodyPr wrap="none" rtlCol="0">
              <a:spAutoFit/>
            </a:bodyPr>
            <a:lstStyle/>
            <a:p>
              <a:r>
                <a:rPr lang="en-US" sz="2000" b="1" dirty="0" smtClean="0"/>
                <a:t>Act Out</a:t>
              </a:r>
              <a:endParaRPr lang="en-US" sz="2000" b="1" dirty="0"/>
            </a:p>
          </p:txBody>
        </p:sp>
      </p:grpSp>
      <p:grpSp>
        <p:nvGrpSpPr>
          <p:cNvPr id="25" name="Group 24"/>
          <p:cNvGrpSpPr/>
          <p:nvPr/>
        </p:nvGrpSpPr>
        <p:grpSpPr>
          <a:xfrm>
            <a:off x="532131" y="4515354"/>
            <a:ext cx="2490736" cy="2298942"/>
            <a:chOff x="532131" y="4515354"/>
            <a:chExt cx="2490736" cy="2298942"/>
          </a:xfrm>
        </p:grpSpPr>
        <p:sp>
          <p:nvSpPr>
            <p:cNvPr id="10" name="TextBox 9"/>
            <p:cNvSpPr txBox="1"/>
            <p:nvPr/>
          </p:nvSpPr>
          <p:spPr>
            <a:xfrm>
              <a:off x="532131" y="6106410"/>
              <a:ext cx="2490736" cy="707886"/>
            </a:xfrm>
            <a:prstGeom prst="rect">
              <a:avLst/>
            </a:prstGeom>
            <a:noFill/>
          </p:spPr>
          <p:txBody>
            <a:bodyPr wrap="none" rtlCol="0">
              <a:spAutoFit/>
            </a:bodyPr>
            <a:lstStyle/>
            <a:p>
              <a:r>
                <a:rPr lang="en-US" sz="2000" b="1" dirty="0"/>
                <a:t>Make sentence true </a:t>
              </a:r>
              <a:r>
                <a:rPr lang="en-US" sz="2000" b="1" dirty="0" smtClean="0"/>
                <a:t> </a:t>
              </a:r>
              <a:endParaRPr lang="en-US" sz="2000" b="1" dirty="0">
                <a:ea typeface="ヒラギノ明朝 ProN W6" charset="0"/>
                <a:cs typeface="ヒラギノ明朝 ProN W6" charset="0"/>
              </a:endParaRPr>
            </a:p>
            <a:p>
              <a:endParaRPr lang="en-US" sz="2000"/>
            </a:p>
          </p:txBody>
        </p:sp>
        <p:pic>
          <p:nvPicPr>
            <p:cNvPr id="22" name="Picture 21" descr="images-2.jpeg"/>
            <p:cNvPicPr>
              <a:picLocks noChangeAspect="1"/>
            </p:cNvPicPr>
            <p:nvPr/>
          </p:nvPicPr>
          <p:blipFill>
            <a:blip r:embed="rId7"/>
            <a:stretch>
              <a:fillRect/>
            </a:stretch>
          </p:blipFill>
          <p:spPr>
            <a:xfrm>
              <a:off x="586125" y="4515354"/>
              <a:ext cx="2399625" cy="1591056"/>
            </a:xfrm>
            <a:prstGeom prst="rect">
              <a:avLst/>
            </a:prstGeom>
          </p:spPr>
        </p:pic>
      </p:grpSp>
      <p:grpSp>
        <p:nvGrpSpPr>
          <p:cNvPr id="24" name="Group 23"/>
          <p:cNvGrpSpPr/>
          <p:nvPr/>
        </p:nvGrpSpPr>
        <p:grpSpPr>
          <a:xfrm>
            <a:off x="3651773" y="3366783"/>
            <a:ext cx="2504670" cy="2481223"/>
            <a:chOff x="3651773" y="3366783"/>
            <a:chExt cx="2504670" cy="2481223"/>
          </a:xfrm>
        </p:grpSpPr>
        <p:sp>
          <p:nvSpPr>
            <p:cNvPr id="16" name="TextBox 15"/>
            <p:cNvSpPr txBox="1"/>
            <p:nvPr/>
          </p:nvSpPr>
          <p:spPr>
            <a:xfrm>
              <a:off x="4326065" y="5140120"/>
              <a:ext cx="1156086" cy="707886"/>
            </a:xfrm>
            <a:prstGeom prst="rect">
              <a:avLst/>
            </a:prstGeom>
            <a:noFill/>
          </p:spPr>
          <p:txBody>
            <a:bodyPr wrap="none" rtlCol="0">
              <a:spAutoFit/>
            </a:bodyPr>
            <a:lstStyle/>
            <a:p>
              <a:pPr algn="ctr"/>
              <a:r>
                <a:rPr lang="en-US" sz="2000" b="1" dirty="0"/>
                <a:t>Hold ups</a:t>
              </a:r>
              <a:endParaRPr lang="en-US" sz="2000" b="1" dirty="0">
                <a:ea typeface="ヒラギノ明朝 ProN W6" charset="0"/>
                <a:cs typeface="ヒラギノ明朝 ProN W6" charset="0"/>
              </a:endParaRPr>
            </a:p>
            <a:p>
              <a:pPr algn="ctr"/>
              <a:endParaRPr lang="en-US" sz="2000"/>
            </a:p>
          </p:txBody>
        </p:sp>
        <p:pic>
          <p:nvPicPr>
            <p:cNvPr id="23" name="Picture 22" descr="images-3.jpeg"/>
            <p:cNvPicPr>
              <a:picLocks noChangeAspect="1"/>
            </p:cNvPicPr>
            <p:nvPr/>
          </p:nvPicPr>
          <p:blipFill>
            <a:blip r:embed="rId8"/>
            <a:stretch>
              <a:fillRect/>
            </a:stretch>
          </p:blipFill>
          <p:spPr>
            <a:xfrm>
              <a:off x="3651773" y="3366783"/>
              <a:ext cx="2504670" cy="1719072"/>
            </a:xfrm>
            <a:prstGeom prst="rect">
              <a:avLst/>
            </a:prstGeom>
          </p:spPr>
        </p:pic>
      </p:grpSp>
      <p:sp>
        <p:nvSpPr>
          <p:cNvPr id="26" name="Footer Placeholder 2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056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Checking for Comprehension</a:t>
            </a:r>
            <a:endParaRPr lang="en-US" b="1" dirty="0"/>
          </a:p>
        </p:txBody>
      </p:sp>
      <p:sp>
        <p:nvSpPr>
          <p:cNvPr id="7" name="Vertical Text Placeholder 6"/>
          <p:cNvSpPr>
            <a:spLocks noGrp="1"/>
          </p:cNvSpPr>
          <p:nvPr>
            <p:ph type="body" orient="vert" idx="1"/>
          </p:nvPr>
        </p:nvSpPr>
        <p:spPr>
          <a:xfrm>
            <a:off x="3620625" y="2364245"/>
            <a:ext cx="5174957" cy="580928"/>
          </a:xfrm>
          <a:ln w="28575" cap="flat" cmpd="sng" algn="ctr">
            <a:solidFill>
              <a:schemeClr val="accent2"/>
            </a:solidFill>
            <a:prstDash val="solid"/>
            <a:round/>
            <a:headEnd type="none" w="med" len="med"/>
            <a:tailEnd type="none" w="med" len="med"/>
          </a:ln>
        </p:spPr>
        <p:txBody>
          <a:bodyPr vert="horz" anchor="ctr">
            <a:normAutofit/>
          </a:bodyPr>
          <a:lstStyle/>
          <a:p>
            <a:pPr marL="0" lvl="1" indent="0" algn="ctr">
              <a:buNone/>
            </a:pPr>
            <a:r>
              <a:rPr lang="en-US" sz="2800" b="1" dirty="0" smtClean="0"/>
              <a:t>Limited Language Responses </a:t>
            </a:r>
            <a:r>
              <a:rPr lang="en-US" sz="2800" b="1" dirty="0" smtClean="0">
                <a:solidFill>
                  <a:srgbClr val="FFFF00"/>
                </a:solidFill>
              </a:rPr>
              <a:t> </a:t>
            </a:r>
          </a:p>
        </p:txBody>
      </p:sp>
      <p:pic>
        <p:nvPicPr>
          <p:cNvPr id="6" name="Picture 5" descr="Screen Shot 2014-10-06 at 8.57.28 PM.png"/>
          <p:cNvPicPr>
            <a:picLocks noChangeAspect="1"/>
          </p:cNvPicPr>
          <p:nvPr/>
        </p:nvPicPr>
        <p:blipFill>
          <a:blip r:embed="rId3"/>
          <a:stretch>
            <a:fillRect/>
          </a:stretch>
        </p:blipFill>
        <p:spPr>
          <a:xfrm>
            <a:off x="162146" y="2634445"/>
            <a:ext cx="3047472" cy="2642616"/>
          </a:xfrm>
          <a:prstGeom prst="rect">
            <a:avLst/>
          </a:prstGeom>
        </p:spPr>
      </p:pic>
      <p:sp>
        <p:nvSpPr>
          <p:cNvPr id="9" name="Down Arrow 8"/>
          <p:cNvSpPr/>
          <p:nvPr/>
        </p:nvSpPr>
        <p:spPr>
          <a:xfrm>
            <a:off x="5965787" y="3255903"/>
            <a:ext cx="484632" cy="143205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ooter Placeholder 9"/>
          <p:cNvSpPr>
            <a:spLocks noGrp="1"/>
          </p:cNvSpPr>
          <p:nvPr>
            <p:ph type="ftr" sz="quarter" idx="11"/>
          </p:nvPr>
        </p:nvSpPr>
        <p:spPr/>
        <p:txBody>
          <a:bodyPr/>
          <a:lstStyle/>
          <a:p>
            <a:r>
              <a:rPr lang="en-US"/>
              <a:t>Laura Terrill</a:t>
            </a:r>
          </a:p>
        </p:txBody>
      </p:sp>
      <p:sp>
        <p:nvSpPr>
          <p:cNvPr id="11" name="Vertical Text Placeholder 6"/>
          <p:cNvSpPr txBox="1">
            <a:spLocks/>
          </p:cNvSpPr>
          <p:nvPr/>
        </p:nvSpPr>
        <p:spPr>
          <a:xfrm>
            <a:off x="3620625" y="4986597"/>
            <a:ext cx="5174957" cy="580928"/>
          </a:xfrm>
          <a:prstGeom prst="rect">
            <a:avLst/>
          </a:prstGeom>
          <a:ln w="28575" cap="flat" cmpd="sng" algn="ctr">
            <a:solidFill>
              <a:schemeClr val="accent2"/>
            </a:solidFill>
            <a:prstDash val="solid"/>
            <a:round/>
            <a:headEnd type="none" w="med" len="med"/>
            <a:tailEnd type="none" w="med" len="med"/>
          </a:ln>
        </p:spPr>
        <p:txBody>
          <a:bodyPr vert="horz" anchor="ctr">
            <a:normAutofit/>
          </a:bodyPr>
          <a:lstStyle/>
          <a:p>
            <a:pPr marL="0" marR="0" lvl="1" indent="0" algn="ctr" defTabSz="914400" rtl="0" eaLnBrk="1" fontAlgn="auto" latinLnBrk="0" hangingPunct="1">
              <a:lnSpc>
                <a:spcPct val="100000"/>
              </a:lnSpc>
              <a:spcBef>
                <a:spcPts val="550"/>
              </a:spcBef>
              <a:spcAft>
                <a:spcPts val="0"/>
              </a:spcAft>
              <a:buClr>
                <a:schemeClr val="accent1"/>
              </a:buClr>
              <a:buSzPct val="70000"/>
              <a:buFont typeface="Wingdings 2"/>
              <a:buNone/>
              <a:tabLst/>
              <a:defRPr/>
            </a:pPr>
            <a:r>
              <a:rPr kumimoji="0" lang="en-US" sz="2800" b="1" i="0" u="none" strike="noStrike" kern="1200" cap="none" spc="0" normalizeH="0" baseline="0" noProof="0" dirty="0" smtClean="0">
                <a:ln>
                  <a:noFill/>
                </a:ln>
                <a:solidFill>
                  <a:schemeClr val="tx1"/>
                </a:solidFill>
                <a:effectLst/>
                <a:uLnTx/>
                <a:uFillTx/>
                <a:latin typeface="+mn-lt"/>
                <a:ea typeface="+mn-ea"/>
                <a:cs typeface="+mn-cs"/>
              </a:rPr>
              <a:t>Extended Language Responses </a:t>
            </a:r>
            <a:r>
              <a:rPr kumimoji="0" lang="en-US" sz="2800" b="1" i="0" u="none" strike="noStrike" kern="1200" cap="none" spc="0" normalizeH="0" baseline="0" noProof="0" dirty="0" smtClean="0">
                <a:ln>
                  <a:noFill/>
                </a:ln>
                <a:solidFill>
                  <a:srgbClr val="FFFF00"/>
                </a:solidFill>
                <a:effectLst/>
                <a:uLnTx/>
                <a:uFillTx/>
                <a:latin typeface="+mn-lt"/>
                <a:ea typeface="+mn-ea"/>
                <a:cs typeface="+mn-cs"/>
              </a:rPr>
              <a:t> </a:t>
            </a:r>
          </a:p>
        </p:txBody>
      </p:sp>
    </p:spTree>
    <p:extLst>
      <p:ext uri="{BB962C8B-B14F-4D97-AF65-F5344CB8AC3E}">
        <p14:creationId xmlns:p14="http://schemas.microsoft.com/office/powerpoint/2010/main" val="205340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3494998" y="326119"/>
            <a:ext cx="7612063" cy="1417638"/>
          </a:xfrm>
          <a:ln/>
        </p:spPr>
        <p:txBody>
          <a:bodyPr/>
          <a:lstStyle/>
          <a:p>
            <a:r>
              <a:rPr lang="en-US" sz="4000" b="1" dirty="0">
                <a:solidFill>
                  <a:schemeClr val="tx1"/>
                </a:solidFill>
              </a:rPr>
              <a:t>Oral Production </a:t>
            </a:r>
            <a:r>
              <a:rPr lang="en-US" sz="3900" b="1" dirty="0" smtClean="0">
                <a:solidFill>
                  <a:schemeClr val="tx1"/>
                </a:solidFill>
              </a:rPr>
              <a:t>Strategies</a:t>
            </a:r>
            <a:endParaRPr lang="en-US" sz="3900" b="1" dirty="0">
              <a:solidFill>
                <a:schemeClr val="tx1"/>
              </a:solidFill>
            </a:endParaRPr>
          </a:p>
        </p:txBody>
      </p:sp>
      <p:pic>
        <p:nvPicPr>
          <p:cNvPr id="3584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4500" y="1668072"/>
            <a:ext cx="1384102" cy="135731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12700" cap="flat">
                <a:solidFill>
                  <a:srgbClr val="000000"/>
                </a:solidFill>
                <a:miter lim="800000"/>
                <a:headEnd/>
                <a:tailEnd/>
              </a14:hiddenLine>
            </a:ext>
          </a:extLst>
        </p:spPr>
      </p:pic>
      <p:pic>
        <p:nvPicPr>
          <p:cNvPr id="358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3307" y="2215635"/>
            <a:ext cx="1810513" cy="2414016"/>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12700" cap="flat">
                <a:solidFill>
                  <a:srgbClr val="000000"/>
                </a:solidFill>
                <a:miter lim="800000"/>
                <a:headEnd/>
                <a:tailEnd/>
              </a14:hiddenLine>
            </a:ext>
          </a:extLst>
        </p:spPr>
      </p:pic>
      <p:sp>
        <p:nvSpPr>
          <p:cNvPr id="6" name="TextBox 5"/>
          <p:cNvSpPr txBox="1"/>
          <p:nvPr/>
        </p:nvSpPr>
        <p:spPr>
          <a:xfrm rot="21243812">
            <a:off x="12180" y="263929"/>
            <a:ext cx="7922539" cy="646331"/>
          </a:xfrm>
          <a:prstGeom prst="rect">
            <a:avLst/>
          </a:prstGeom>
          <a:noFill/>
        </p:spPr>
        <p:txBody>
          <a:bodyPr wrap="none" rtlCol="0">
            <a:spAutoFit/>
          </a:bodyPr>
          <a:lstStyle/>
          <a:p>
            <a:r>
              <a:rPr lang="en-US" sz="3600" dirty="0" smtClean="0">
                <a:latin typeface="American Typewriter"/>
                <a:cs typeface="American Typewriter"/>
              </a:rPr>
              <a:t>CHECKING FOR COMPREHENSION</a:t>
            </a:r>
            <a:endParaRPr lang="en-US" sz="3600" dirty="0">
              <a:latin typeface="American Typewriter"/>
              <a:cs typeface="American Typewriter"/>
            </a:endParaRPr>
          </a:p>
        </p:txBody>
      </p:sp>
      <p:sp>
        <p:nvSpPr>
          <p:cNvPr id="8" name="TextBox 7"/>
          <p:cNvSpPr txBox="1"/>
          <p:nvPr/>
        </p:nvSpPr>
        <p:spPr>
          <a:xfrm>
            <a:off x="1053915" y="2014865"/>
            <a:ext cx="6955114" cy="4154983"/>
          </a:xfrm>
          <a:prstGeom prst="rect">
            <a:avLst/>
          </a:prstGeom>
          <a:noFill/>
        </p:spPr>
        <p:txBody>
          <a:bodyPr wrap="square" rtlCol="0">
            <a:spAutoFit/>
          </a:bodyPr>
          <a:lstStyle/>
          <a:p>
            <a:pPr marL="182880" indent="-182880">
              <a:buClr>
                <a:schemeClr val="accent2"/>
              </a:buClr>
              <a:buFont typeface="Wingdings" charset="2"/>
              <a:buChar char="v"/>
            </a:pPr>
            <a:r>
              <a:rPr lang="en-US" sz="2400"/>
              <a:t>  Yes/no</a:t>
            </a:r>
          </a:p>
          <a:p>
            <a:pPr marL="182880" indent="-182880">
              <a:buClr>
                <a:schemeClr val="accent2"/>
              </a:buClr>
              <a:buFont typeface="Wingdings" charset="2"/>
              <a:buChar char="v"/>
            </a:pPr>
            <a:endParaRPr lang="en-US" sz="2400"/>
          </a:p>
          <a:p>
            <a:pPr marL="182880" indent="-182880">
              <a:buClr>
                <a:schemeClr val="accent2"/>
              </a:buClr>
              <a:buFont typeface="Wingdings" charset="2"/>
              <a:buChar char="v"/>
            </a:pPr>
            <a:r>
              <a:rPr lang="en-US" sz="2400"/>
              <a:t>  Either/or</a:t>
            </a:r>
          </a:p>
          <a:p>
            <a:pPr marL="182880" indent="-182880">
              <a:buClr>
                <a:schemeClr val="accent2"/>
              </a:buClr>
              <a:buFont typeface="Wingdings" charset="2"/>
              <a:buChar char="v"/>
            </a:pPr>
            <a:endParaRPr lang="en-US" sz="2400"/>
          </a:p>
          <a:p>
            <a:pPr marL="182880" indent="-182880">
              <a:buClr>
                <a:schemeClr val="accent2"/>
              </a:buClr>
              <a:buFont typeface="Wingdings" charset="2"/>
              <a:buChar char="v"/>
            </a:pPr>
            <a:r>
              <a:rPr lang="en-US" sz="2400"/>
              <a:t>  Fill in the blank</a:t>
            </a:r>
          </a:p>
          <a:p>
            <a:pPr marL="182880" indent="-182880">
              <a:buClr>
                <a:schemeClr val="accent2"/>
              </a:buClr>
              <a:buFont typeface="Wingdings" charset="2"/>
              <a:buChar char="v"/>
            </a:pPr>
            <a:endParaRPr lang="en-US" sz="2400"/>
          </a:p>
          <a:p>
            <a:pPr marL="182880" indent="-182880">
              <a:buClr>
                <a:schemeClr val="accent2"/>
              </a:buClr>
              <a:buFont typeface="Wingdings" charset="2"/>
              <a:buChar char="v"/>
            </a:pPr>
            <a:r>
              <a:rPr lang="en-US" sz="2400"/>
              <a:t>  Who? / What? / When? </a:t>
            </a:r>
          </a:p>
          <a:p>
            <a:pPr marL="182880" indent="-182880">
              <a:buClr>
                <a:schemeClr val="accent2"/>
              </a:buClr>
              <a:buFont typeface="Wingdings" charset="2"/>
              <a:buChar char="v"/>
            </a:pPr>
            <a:endParaRPr lang="en-US" sz="2400"/>
          </a:p>
          <a:p>
            <a:pPr marL="182880" indent="-182880">
              <a:buClr>
                <a:schemeClr val="accent2"/>
              </a:buClr>
              <a:buFont typeface="Wingdings" charset="2"/>
              <a:buChar char="v"/>
            </a:pPr>
            <a:r>
              <a:rPr lang="en-US" sz="2400"/>
              <a:t>  Why? / How?</a:t>
            </a:r>
          </a:p>
          <a:p>
            <a:pPr marL="182880" indent="-182880">
              <a:buClr>
                <a:schemeClr val="accent2"/>
              </a:buClr>
              <a:buFont typeface="Wingdings" charset="2"/>
              <a:buChar char="v"/>
            </a:pPr>
            <a:endParaRPr lang="en-US" sz="2400"/>
          </a:p>
          <a:p>
            <a:pPr marL="182880" indent="-182880">
              <a:buClr>
                <a:schemeClr val="accent2"/>
              </a:buClr>
              <a:buFont typeface="Wingdings" charset="2"/>
              <a:buChar char="v"/>
            </a:pPr>
            <a:r>
              <a:rPr lang="en-US" sz="2400"/>
              <a:t>  What now? What is going to happen?</a:t>
            </a:r>
          </a:p>
        </p:txBody>
      </p:sp>
      <p:sp>
        <p:nvSpPr>
          <p:cNvPr id="9" name="Down Arrow 8"/>
          <p:cNvSpPr/>
          <p:nvPr/>
        </p:nvSpPr>
        <p:spPr>
          <a:xfrm>
            <a:off x="310764" y="2101116"/>
            <a:ext cx="484632" cy="3992863"/>
          </a:xfrm>
          <a:prstGeom prst="down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2"/>
              </a:solidFill>
            </a:endParaRPr>
          </a:p>
        </p:txBody>
      </p:sp>
      <p:pic>
        <p:nvPicPr>
          <p:cNvPr id="12" name="Picture 11" descr="Screen Shot 2014-10-06 at 8.50.13 PM.png"/>
          <p:cNvPicPr>
            <a:picLocks noChangeAspect="1"/>
          </p:cNvPicPr>
          <p:nvPr/>
        </p:nvPicPr>
        <p:blipFill>
          <a:blip r:embed="rId5"/>
          <a:stretch>
            <a:fillRect/>
          </a:stretch>
        </p:blipFill>
        <p:spPr>
          <a:xfrm>
            <a:off x="6892802" y="5061970"/>
            <a:ext cx="1708900" cy="1554480"/>
          </a:xfrm>
          <a:prstGeom prst="rect">
            <a:avLst/>
          </a:prstGeom>
        </p:spPr>
      </p:pic>
      <p:sp>
        <p:nvSpPr>
          <p:cNvPr id="10" name="Footer Placeholder 9"/>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1963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4" name="Content Placeholder 3"/>
          <p:cNvPicPr>
            <a:picLocks noChangeAspect="1"/>
          </p:cNvPicPr>
          <p:nvPr/>
        </p:nvPicPr>
        <p:blipFill rotWithShape="1">
          <a:blip r:embed="rId2"/>
          <a:srcRect t="4171" r="4657" b="9532"/>
          <a:stretch/>
        </p:blipFill>
        <p:spPr>
          <a:xfrm>
            <a:off x="1900337" y="724944"/>
            <a:ext cx="5660980" cy="5495027"/>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1869053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903372" y="833615"/>
            <a:ext cx="5861359" cy="5304959"/>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en-US"/>
              <a:t>Fidelity to curriculum</a:t>
            </a:r>
          </a:p>
          <a:p>
            <a:r>
              <a:rPr lang="en-US"/>
              <a:t>Performance-based common assessments, good feedback after assessment</a:t>
            </a:r>
          </a:p>
          <a:p>
            <a:r>
              <a:rPr lang="en-US"/>
              <a:t>Common rubrics, students understand the rubrics and use during class activities</a:t>
            </a:r>
          </a:p>
          <a:p>
            <a:r>
              <a:rPr lang="en-US"/>
              <a:t>Sharing of materials, common anchor texts</a:t>
            </a:r>
          </a:p>
          <a:p>
            <a:r>
              <a:rPr lang="en-US"/>
              <a:t>Use of target language</a:t>
            </a:r>
          </a:p>
          <a:p>
            <a:r>
              <a:rPr lang="en-US"/>
              <a:t>Use of authentic text</a:t>
            </a:r>
          </a:p>
          <a:p>
            <a:r>
              <a:rPr lang="en-US"/>
              <a:t>Students asked to produce at sentence level or higher</a:t>
            </a:r>
          </a:p>
          <a:p>
            <a:r>
              <a:rPr lang="en-US"/>
              <a:t>Primarily calling on non-volunteers</a:t>
            </a:r>
          </a:p>
          <a:p>
            <a:r>
              <a:rPr lang="en-US"/>
              <a:t>Focused lessons (learning targets/success criteria)</a:t>
            </a:r>
          </a:p>
          <a:p>
            <a:r>
              <a:rPr lang="en-US"/>
              <a:t>Increased push for student-to-student interaction</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36" y="527127"/>
            <a:ext cx="2251434" cy="1737360"/>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36" y="2513159"/>
            <a:ext cx="2251434" cy="173736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36" y="4499191"/>
            <a:ext cx="2251434" cy="1737360"/>
          </a:xfrm>
          <a:prstGeom prst="rect">
            <a:avLst/>
          </a:prstGeom>
        </p:spPr>
      </p:pic>
    </p:spTree>
    <p:extLst>
      <p:ext uri="{BB962C8B-B14F-4D97-AF65-F5344CB8AC3E}">
        <p14:creationId xmlns:p14="http://schemas.microsoft.com/office/powerpoint/2010/main" val="9048935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53400" cy="990600"/>
          </a:xfrm>
        </p:spPr>
        <p:txBody>
          <a:bodyPr/>
          <a:lstStyle/>
          <a:p>
            <a:r>
              <a:rPr lang="en-US" dirty="0" smtClean="0"/>
              <a:t>Backward Design</a:t>
            </a: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905000"/>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38200" y="2220688"/>
            <a:ext cx="1285729" cy="584776"/>
          </a:xfrm>
          <a:prstGeom prst="rect">
            <a:avLst/>
          </a:prstGeom>
          <a:noFill/>
        </p:spPr>
        <p:txBody>
          <a:bodyPr wrap="none" rtlCol="0">
            <a:spAutoFit/>
          </a:bodyPr>
          <a:lstStyle/>
          <a:p>
            <a:r>
              <a:rPr lang="en-US" sz="3200"/>
              <a:t>What? </a:t>
            </a:r>
          </a:p>
        </p:txBody>
      </p:sp>
      <p:sp>
        <p:nvSpPr>
          <p:cNvPr id="11" name="TextBox 10"/>
          <p:cNvSpPr txBox="1"/>
          <p:nvPr/>
        </p:nvSpPr>
        <p:spPr>
          <a:xfrm>
            <a:off x="838200" y="4596824"/>
            <a:ext cx="1913705" cy="584776"/>
          </a:xfrm>
          <a:prstGeom prst="rect">
            <a:avLst/>
          </a:prstGeom>
          <a:noFill/>
        </p:spPr>
        <p:txBody>
          <a:bodyPr wrap="none" rtlCol="0">
            <a:spAutoFit/>
          </a:bodyPr>
          <a:lstStyle/>
          <a:p>
            <a:r>
              <a:rPr lang="en-US" sz="3200"/>
              <a:t>How well? </a:t>
            </a:r>
          </a:p>
        </p:txBody>
      </p:sp>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06"/>
          <a:stretch/>
        </p:blipFill>
        <p:spPr bwMode="auto">
          <a:xfrm>
            <a:off x="5257800" y="3505200"/>
            <a:ext cx="2272476" cy="270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ight Arrow 13"/>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533400" y="810557"/>
            <a:ext cx="5832847" cy="461665"/>
          </a:xfrm>
          <a:prstGeom prst="rect">
            <a:avLst/>
          </a:prstGeom>
          <a:noFill/>
        </p:spPr>
        <p:txBody>
          <a:bodyPr wrap="none" rtlCol="0">
            <a:spAutoFit/>
          </a:bodyPr>
          <a:lstStyle/>
          <a:p>
            <a:r>
              <a:rPr lang="en-US" sz="2400">
                <a:solidFill>
                  <a:schemeClr val="accent6"/>
                </a:solidFill>
              </a:rPr>
              <a:t>Identify desired results – What are the goals?</a:t>
            </a:r>
          </a:p>
        </p:txBody>
      </p:sp>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606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Theme </a:t>
            </a:r>
            <a:r>
              <a:rPr lang="en-US">
                <a:solidFill>
                  <a:schemeClr val="accent2"/>
                </a:solidFill>
              </a:rPr>
              <a:t>+</a:t>
            </a:r>
            <a:r>
              <a:rPr lang="en-US"/>
              <a:t> Topic </a:t>
            </a:r>
            <a:r>
              <a:rPr lang="en-US">
                <a:solidFill>
                  <a:schemeClr val="accent2"/>
                </a:solidFill>
              </a:rPr>
              <a:t>+</a:t>
            </a:r>
            <a:r>
              <a:rPr lang="en-US"/>
              <a:t> Essential Question</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612648" y="2514600"/>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r h="370840">
                <a:tc>
                  <a:txBody>
                    <a:bodyPr/>
                    <a:lstStyle/>
                    <a:p>
                      <a:endParaRPr lang="en-US"/>
                    </a:p>
                  </a:txBody>
                  <a:tcPr/>
                </a:tc>
                <a:tc>
                  <a:txBody>
                    <a:bodyPr/>
                    <a:lstStyle/>
                    <a:p>
                      <a:pPr algn="ctr"/>
                      <a:r>
                        <a:rPr lang="en-US" sz="2400"/>
                        <a:t>Family</a:t>
                      </a:r>
                    </a:p>
                  </a:txBody>
                  <a:tcPr/>
                </a:tc>
                <a:tc>
                  <a:txBody>
                    <a:bodyPr/>
                    <a:lstStyle/>
                    <a:p>
                      <a:endParaRPr lang="en-US"/>
                    </a:p>
                  </a:txBody>
                  <a:tcPr/>
                </a:tc>
              </a:tr>
              <a:tr h="370840">
                <a:tc>
                  <a:txBody>
                    <a:bodyPr/>
                    <a:lstStyle/>
                    <a:p>
                      <a:endParaRPr lang="en-US"/>
                    </a:p>
                  </a:txBody>
                  <a:tcPr/>
                </a:tc>
                <a:tc>
                  <a:txBody>
                    <a:bodyPr/>
                    <a:lstStyle/>
                    <a:p>
                      <a:pPr algn="ctr"/>
                      <a:r>
                        <a:rPr lang="en-US" sz="2400"/>
                        <a:t>Travel </a:t>
                      </a:r>
                    </a:p>
                  </a:txBody>
                  <a:tcPr/>
                </a:tc>
                <a:tc>
                  <a:txBody>
                    <a:bodyPr/>
                    <a:lstStyle/>
                    <a:p>
                      <a:endParaRPr lang="en-US"/>
                    </a:p>
                  </a:txBody>
                  <a:tcPr/>
                </a:tc>
              </a:tr>
              <a:tr h="370840">
                <a:tc>
                  <a:txBody>
                    <a:bodyPr/>
                    <a:lstStyle/>
                    <a:p>
                      <a:endParaRPr lang="en-US"/>
                    </a:p>
                  </a:txBody>
                  <a:tcPr/>
                </a:tc>
                <a:tc>
                  <a:txBody>
                    <a:bodyPr/>
                    <a:lstStyle/>
                    <a:p>
                      <a:pPr algn="ctr"/>
                      <a:r>
                        <a:rPr lang="en-US" sz="2400"/>
                        <a:t>Houses</a:t>
                      </a:r>
                    </a:p>
                  </a:txBody>
                  <a:tcPr/>
                </a:tc>
                <a:tc>
                  <a:txBody>
                    <a:bodyPr/>
                    <a:lstStyle/>
                    <a:p>
                      <a:endParaRPr lang="en-US"/>
                    </a:p>
                  </a:txBody>
                  <a:tcPr/>
                </a:tc>
              </a:tr>
            </a:tbl>
          </a:graphicData>
        </a:graphic>
      </p:graphicFrame>
      <p:sp>
        <p:nvSpPr>
          <p:cNvPr id="7" name="TextBox 6"/>
          <p:cNvSpPr txBox="1"/>
          <p:nvPr/>
        </p:nvSpPr>
        <p:spPr>
          <a:xfrm>
            <a:off x="1482811" y="5263978"/>
            <a:ext cx="6771503" cy="110799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400" dirty="0"/>
              <a:t>“A coherent curriculum spirals around a set of “big ideas” and recurring Essential Questions.”                                    </a:t>
            </a:r>
          </a:p>
          <a:p>
            <a:pPr algn="ctr"/>
            <a:r>
              <a:rPr lang="en-US" dirty="0"/>
              <a:t>J. </a:t>
            </a:r>
            <a:r>
              <a:rPr lang="en-US" dirty="0" err="1"/>
              <a:t>McTighe</a:t>
            </a:r>
            <a:r>
              <a:rPr lang="en-US" dirty="0"/>
              <a:t> (2012)</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16315">
            <a:off x="6031431" y="2161210"/>
            <a:ext cx="2711485" cy="2651760"/>
          </a:xfrm>
          <a:prstGeom prst="rect">
            <a:avLst/>
          </a:prstGeom>
        </p:spPr>
      </p:pic>
      <p:sp>
        <p:nvSpPr>
          <p:cNvPr id="8" name="TextBox 7"/>
          <p:cNvSpPr txBox="1"/>
          <p:nvPr/>
        </p:nvSpPr>
        <p:spPr>
          <a:xfrm rot="21238275">
            <a:off x="557099" y="1509997"/>
            <a:ext cx="2575468"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a:t>AP Themes</a:t>
            </a:r>
            <a:endParaRPr lang="en-US"/>
          </a:p>
          <a:p>
            <a:pPr marL="285750" indent="-285750">
              <a:buFont typeface="Arial" charset="0"/>
              <a:buChar char="•"/>
            </a:pPr>
            <a:r>
              <a:rPr lang="en-US"/>
              <a:t>Personal and Public Identities</a:t>
            </a:r>
          </a:p>
          <a:p>
            <a:pPr marL="285750" indent="-285750">
              <a:buFont typeface="Arial" charset="0"/>
              <a:buChar char="•"/>
            </a:pPr>
            <a:r>
              <a:rPr lang="en-US"/>
              <a:t>Contemporary Life</a:t>
            </a:r>
          </a:p>
          <a:p>
            <a:pPr marL="285750" indent="-285750">
              <a:buFont typeface="Arial" charset="0"/>
              <a:buChar char="•"/>
            </a:pPr>
            <a:r>
              <a:rPr lang="en-US"/>
              <a:t>Global Challenges</a:t>
            </a:r>
          </a:p>
          <a:p>
            <a:pPr marL="285750" indent="-285750">
              <a:buFont typeface="Arial" charset="0"/>
              <a:buChar char="•"/>
            </a:pPr>
            <a:r>
              <a:rPr lang="en-US"/>
              <a:t>Science and Technology</a:t>
            </a:r>
          </a:p>
          <a:p>
            <a:pPr marL="285750" indent="-285750">
              <a:buFont typeface="Arial" charset="0"/>
              <a:buChar char="•"/>
            </a:pPr>
            <a:r>
              <a:rPr lang="en-US"/>
              <a:t>Family and Communities</a:t>
            </a:r>
          </a:p>
          <a:p>
            <a:pPr marL="285750" indent="-285750">
              <a:buFont typeface="Arial" charset="0"/>
              <a:buChar char="•"/>
            </a:pPr>
            <a:r>
              <a:rPr lang="en-US"/>
              <a:t>Beauty and Aesthetics</a:t>
            </a:r>
          </a:p>
        </p:txBody>
      </p:sp>
    </p:spTree>
    <p:extLst>
      <p:ext uri="{BB962C8B-B14F-4D97-AF65-F5344CB8AC3E}">
        <p14:creationId xmlns:p14="http://schemas.microsoft.com/office/powerpoint/2010/main" val="111287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Themes and Topics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216027" y="2006600"/>
          <a:ext cx="8762874" cy="3535680"/>
        </p:xfrm>
        <a:graphic>
          <a:graphicData uri="http://schemas.openxmlformats.org/drawingml/2006/table">
            <a:tbl>
              <a:tblPr firstRow="1" bandRow="1">
                <a:tableStyleId>{5C22544A-7EE6-4342-B048-85BDC9FD1C3A}</a:tableStyleId>
              </a:tblPr>
              <a:tblGrid>
                <a:gridCol w="2920958"/>
                <a:gridCol w="2920958"/>
                <a:gridCol w="2920958"/>
              </a:tblGrid>
              <a:tr h="370840">
                <a:tc>
                  <a:txBody>
                    <a:bodyPr/>
                    <a:lstStyle/>
                    <a:p>
                      <a:pPr algn="ctr"/>
                      <a:r>
                        <a:rPr lang="en-US" sz="2000" dirty="0" smtClean="0"/>
                        <a:t>Advanced Placement</a:t>
                      </a:r>
                      <a:endParaRPr lang="en-US" sz="2000" dirty="0"/>
                    </a:p>
                  </a:txBody>
                  <a:tcPr marL="77520" marR="77520" anchor="ctr"/>
                </a:tc>
                <a:tc>
                  <a:txBody>
                    <a:bodyPr/>
                    <a:lstStyle/>
                    <a:p>
                      <a:pPr algn="ctr"/>
                      <a:r>
                        <a:rPr lang="en-US" sz="2000" dirty="0" smtClean="0"/>
                        <a:t>International</a:t>
                      </a:r>
                      <a:r>
                        <a:rPr lang="en-US" sz="2000" baseline="0" dirty="0" smtClean="0"/>
                        <a:t> Baccalaureate</a:t>
                      </a:r>
                      <a:endParaRPr lang="en-US" sz="2000" dirty="0"/>
                    </a:p>
                  </a:txBody>
                  <a:tcPr marL="77520" marR="77520" anchor="ctr"/>
                </a:tc>
                <a:tc>
                  <a:txBody>
                    <a:bodyPr/>
                    <a:lstStyle/>
                    <a:p>
                      <a:pPr algn="ctr"/>
                      <a:r>
                        <a:rPr lang="en-US" sz="2000" dirty="0" smtClean="0"/>
                        <a:t>Clementi/Terrill</a:t>
                      </a:r>
                      <a:endParaRPr lang="en-US" sz="2000" dirty="0"/>
                    </a:p>
                  </a:txBody>
                  <a:tcPr marL="77520" marR="77520" anchor="ctr"/>
                </a:tc>
              </a:tr>
              <a:tr h="370840">
                <a:tc>
                  <a:txBody>
                    <a:bodyPr/>
                    <a:lstStyle/>
                    <a:p>
                      <a:pPr marL="91440" indent="-91440" algn="l">
                        <a:lnSpc>
                          <a:spcPct val="100000"/>
                        </a:lnSpc>
                        <a:buFont typeface="Arial"/>
                        <a:buChar char="•"/>
                      </a:pPr>
                      <a:r>
                        <a:rPr lang="en-US" sz="2000" dirty="0" smtClean="0"/>
                        <a:t>Personal</a:t>
                      </a:r>
                      <a:r>
                        <a:rPr lang="en-US" sz="2000" baseline="0" dirty="0" smtClean="0"/>
                        <a:t> and Public Identities</a:t>
                      </a:r>
                    </a:p>
                    <a:p>
                      <a:pPr marL="91440" indent="-91440" algn="l">
                        <a:lnSpc>
                          <a:spcPct val="100000"/>
                        </a:lnSpc>
                        <a:buFont typeface="Arial"/>
                        <a:buChar char="•"/>
                      </a:pPr>
                      <a:r>
                        <a:rPr lang="en-US" sz="2000" baseline="0" dirty="0" smtClean="0"/>
                        <a:t>Families and Communities</a:t>
                      </a:r>
                      <a:endParaRPr lang="en-US" sz="2000" dirty="0" smtClean="0"/>
                    </a:p>
                    <a:p>
                      <a:pPr marL="91440" indent="-91440" algn="l">
                        <a:lnSpc>
                          <a:spcPct val="100000"/>
                        </a:lnSpc>
                        <a:buFont typeface="Arial"/>
                        <a:buChar char="•"/>
                      </a:pPr>
                      <a:r>
                        <a:rPr lang="en-US" sz="2000" dirty="0" smtClean="0"/>
                        <a:t>Contemporary Life</a:t>
                      </a:r>
                    </a:p>
                    <a:p>
                      <a:pPr marL="91440" indent="-91440" algn="l">
                        <a:lnSpc>
                          <a:spcPct val="100000"/>
                        </a:lnSpc>
                        <a:buFont typeface="Arial"/>
                        <a:buChar char="•"/>
                      </a:pPr>
                      <a:r>
                        <a:rPr lang="en-US" sz="2000" dirty="0" smtClean="0"/>
                        <a:t>Beauty and Aesthetics</a:t>
                      </a:r>
                    </a:p>
                    <a:p>
                      <a:pPr marL="91440" indent="-91440" algn="l">
                        <a:lnSpc>
                          <a:spcPct val="100000"/>
                        </a:lnSpc>
                        <a:buFont typeface="Arial"/>
                        <a:buChar char="•"/>
                      </a:pPr>
                      <a:r>
                        <a:rPr lang="en-US" sz="2000" dirty="0" smtClean="0"/>
                        <a:t>Science</a:t>
                      </a:r>
                      <a:r>
                        <a:rPr lang="en-US" sz="2000" baseline="0" dirty="0" smtClean="0"/>
                        <a:t> and Technology</a:t>
                      </a:r>
                    </a:p>
                    <a:p>
                      <a:pPr marL="91440" indent="-91440" algn="l">
                        <a:lnSpc>
                          <a:spcPct val="100000"/>
                        </a:lnSpc>
                        <a:buFont typeface="Arial"/>
                        <a:buChar char="•"/>
                      </a:pPr>
                      <a:r>
                        <a:rPr lang="en-US" sz="2000" baseline="0" dirty="0" smtClean="0"/>
                        <a:t>Global Challenges</a:t>
                      </a:r>
                      <a:endParaRPr lang="en-US" sz="2000" dirty="0"/>
                    </a:p>
                  </a:txBody>
                  <a:tcPr marL="77520" marR="77520"/>
                </a:tc>
                <a:tc>
                  <a:txBody>
                    <a:bodyPr/>
                    <a:lstStyle/>
                    <a:p>
                      <a:pPr marL="91440" indent="-91440" algn="l">
                        <a:lnSpc>
                          <a:spcPct val="100000"/>
                        </a:lnSpc>
                        <a:buFont typeface="Arial"/>
                        <a:buChar char="•"/>
                      </a:pPr>
                      <a:r>
                        <a:rPr lang="en-US" sz="2000" dirty="0" smtClean="0"/>
                        <a:t>Social Relationships</a:t>
                      </a:r>
                    </a:p>
                    <a:p>
                      <a:pPr marL="91440" indent="-91440" algn="l">
                        <a:lnSpc>
                          <a:spcPct val="100000"/>
                        </a:lnSpc>
                        <a:buFont typeface="Arial"/>
                        <a:buChar char="•"/>
                      </a:pPr>
                      <a:r>
                        <a:rPr lang="en-US" sz="2000" dirty="0" smtClean="0"/>
                        <a:t>Cultural Diversity</a:t>
                      </a:r>
                    </a:p>
                    <a:p>
                      <a:pPr marL="91440" indent="-91440" algn="l">
                        <a:lnSpc>
                          <a:spcPct val="100000"/>
                        </a:lnSpc>
                        <a:buFont typeface="Arial"/>
                        <a:buChar char="•"/>
                      </a:pPr>
                      <a:r>
                        <a:rPr lang="en-US" sz="2000" dirty="0" smtClean="0"/>
                        <a:t>Customs and Traditions</a:t>
                      </a:r>
                    </a:p>
                    <a:p>
                      <a:pPr marL="91440" indent="-91440" algn="l">
                        <a:lnSpc>
                          <a:spcPct val="100000"/>
                        </a:lnSpc>
                        <a:buFont typeface="Arial"/>
                        <a:buChar char="•"/>
                      </a:pPr>
                      <a:r>
                        <a:rPr lang="en-US" sz="2000" dirty="0" smtClean="0"/>
                        <a:t>Leisure</a:t>
                      </a:r>
                    </a:p>
                    <a:p>
                      <a:pPr marL="91440" indent="-91440" algn="l">
                        <a:lnSpc>
                          <a:spcPct val="100000"/>
                        </a:lnSpc>
                        <a:buFont typeface="Arial"/>
                        <a:buChar char="•"/>
                      </a:pPr>
                      <a:r>
                        <a:rPr lang="en-US" sz="2000" dirty="0" smtClean="0"/>
                        <a:t>Health</a:t>
                      </a:r>
                    </a:p>
                    <a:p>
                      <a:pPr marL="91440" indent="-91440" algn="l">
                        <a:lnSpc>
                          <a:spcPct val="100000"/>
                        </a:lnSpc>
                        <a:buFont typeface="Arial"/>
                        <a:buChar char="•"/>
                      </a:pPr>
                      <a:r>
                        <a:rPr lang="en-US" sz="2000" dirty="0" smtClean="0"/>
                        <a:t>Communication and Media</a:t>
                      </a:r>
                      <a:endParaRPr lang="en-US" sz="2000" baseline="0" dirty="0" smtClean="0"/>
                    </a:p>
                    <a:p>
                      <a:pPr marL="91440" indent="-91440" algn="l">
                        <a:lnSpc>
                          <a:spcPct val="100000"/>
                        </a:lnSpc>
                        <a:buFont typeface="Arial"/>
                        <a:buChar char="•"/>
                      </a:pPr>
                      <a:r>
                        <a:rPr lang="en-US" sz="2000" baseline="0" dirty="0" smtClean="0"/>
                        <a:t>Science and Technology</a:t>
                      </a:r>
                    </a:p>
                    <a:p>
                      <a:pPr marL="91440" indent="-91440" algn="l">
                        <a:lnSpc>
                          <a:spcPct val="100000"/>
                        </a:lnSpc>
                        <a:buFont typeface="Arial"/>
                        <a:buChar char="•"/>
                      </a:pPr>
                      <a:r>
                        <a:rPr lang="en-US" sz="2000" baseline="0" dirty="0" smtClean="0"/>
                        <a:t>Global Issues</a:t>
                      </a:r>
                      <a:endParaRPr lang="en-US" sz="2000" dirty="0"/>
                    </a:p>
                  </a:txBody>
                  <a:tcPr marL="77520" marR="77520"/>
                </a:tc>
                <a:tc>
                  <a:txBody>
                    <a:bodyPr/>
                    <a:lstStyle/>
                    <a:p>
                      <a:pPr marL="91440" indent="-91440" algn="l">
                        <a:lnSpc>
                          <a:spcPct val="100000"/>
                        </a:lnSpc>
                        <a:buFont typeface="Arial"/>
                        <a:buChar char="•"/>
                      </a:pPr>
                      <a:r>
                        <a:rPr lang="en-US" sz="2000" dirty="0" smtClean="0"/>
                        <a:t>Identity</a:t>
                      </a:r>
                    </a:p>
                    <a:p>
                      <a:pPr marL="91440" indent="-91440" algn="l">
                        <a:lnSpc>
                          <a:spcPct val="100000"/>
                        </a:lnSpc>
                        <a:buFont typeface="Arial"/>
                        <a:buChar char="•"/>
                      </a:pPr>
                      <a:r>
                        <a:rPr lang="en-US" sz="2000" dirty="0" smtClean="0"/>
                        <a:t>Belonging</a:t>
                      </a:r>
                    </a:p>
                    <a:p>
                      <a:pPr marL="91440" indent="-91440" algn="l">
                        <a:lnSpc>
                          <a:spcPct val="100000"/>
                        </a:lnSpc>
                        <a:buFont typeface="Arial"/>
                        <a:buChar char="•"/>
                      </a:pPr>
                      <a:r>
                        <a:rPr lang="en-US" sz="2000" dirty="0" smtClean="0"/>
                        <a:t>Well-being</a:t>
                      </a:r>
                    </a:p>
                    <a:p>
                      <a:pPr marL="91440" indent="-91440" algn="l">
                        <a:lnSpc>
                          <a:spcPct val="100000"/>
                        </a:lnSpc>
                        <a:buFont typeface="Arial"/>
                        <a:buChar char="•"/>
                      </a:pPr>
                      <a:r>
                        <a:rPr lang="en-US" sz="2000" dirty="0" smtClean="0"/>
                        <a:t>Creativity</a:t>
                      </a:r>
                    </a:p>
                    <a:p>
                      <a:pPr marL="91440" indent="-91440" algn="l">
                        <a:lnSpc>
                          <a:spcPct val="100000"/>
                        </a:lnSpc>
                        <a:buFont typeface="Arial"/>
                        <a:buChar char="•"/>
                      </a:pPr>
                      <a:r>
                        <a:rPr lang="en-US" sz="2000" dirty="0" smtClean="0"/>
                        <a:t>Exploring Time and</a:t>
                      </a:r>
                      <a:r>
                        <a:rPr lang="en-US" sz="2000" baseline="0" dirty="0" smtClean="0"/>
                        <a:t> </a:t>
                      </a:r>
                      <a:r>
                        <a:rPr lang="en-US" sz="2000" dirty="0" smtClean="0"/>
                        <a:t>Place</a:t>
                      </a:r>
                    </a:p>
                    <a:p>
                      <a:pPr marL="91440" indent="-91440" algn="l">
                        <a:lnSpc>
                          <a:spcPct val="100000"/>
                        </a:lnSpc>
                        <a:buFont typeface="Arial"/>
                        <a:buChar char="•"/>
                      </a:pPr>
                      <a:r>
                        <a:rPr lang="en-US" sz="2000" dirty="0" smtClean="0"/>
                        <a:t>Discovery</a:t>
                      </a:r>
                    </a:p>
                    <a:p>
                      <a:pPr marL="91440" indent="-91440" algn="l">
                        <a:lnSpc>
                          <a:spcPct val="100000"/>
                        </a:lnSpc>
                        <a:buFont typeface="Arial"/>
                        <a:buChar char="•"/>
                      </a:pPr>
                      <a:r>
                        <a:rPr lang="en-US" sz="2000" dirty="0" smtClean="0"/>
                        <a:t>Challenges</a:t>
                      </a:r>
                    </a:p>
                  </a:txBody>
                  <a:tcPr marL="77520" marR="77520"/>
                </a:tc>
              </a:tr>
            </a:tbl>
          </a:graphicData>
        </a:graphic>
      </p:graphicFrame>
    </p:spTree>
    <p:extLst>
      <p:ext uri="{BB962C8B-B14F-4D97-AF65-F5344CB8AC3E}">
        <p14:creationId xmlns:p14="http://schemas.microsoft.com/office/powerpoint/2010/main" val="19452205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en-US" sz="3600" dirty="0" smtClean="0">
                <a:solidFill>
                  <a:schemeClr val="tx1"/>
                </a:solidFill>
              </a:rPr>
              <a:t>AP Themes Guiding Unit Development</a:t>
            </a:r>
            <a:endParaRPr lang="en-US" sz="3600" dirty="0">
              <a:solidFill>
                <a:schemeClr val="tx1"/>
              </a:solidFill>
            </a:endParaRPr>
          </a:p>
        </p:txBody>
      </p:sp>
      <p:sp>
        <p:nvSpPr>
          <p:cNvPr id="12" name="Footer Placeholder 11"/>
          <p:cNvSpPr>
            <a:spLocks noGrp="1"/>
          </p:cNvSpPr>
          <p:nvPr>
            <p:ph type="ftr" sz="quarter" idx="11"/>
          </p:nvPr>
        </p:nvSpPr>
        <p:spPr/>
        <p:txBody>
          <a:bodyPr/>
          <a:lstStyle/>
          <a:p>
            <a:r>
              <a:rPr lang="en-US"/>
              <a:t>Laura Terrill</a:t>
            </a:r>
          </a:p>
        </p:txBody>
      </p:sp>
      <p:grpSp>
        <p:nvGrpSpPr>
          <p:cNvPr id="3" name="Group 16"/>
          <p:cNvGrpSpPr>
            <a:grpSpLocks/>
          </p:cNvGrpSpPr>
          <p:nvPr/>
        </p:nvGrpSpPr>
        <p:grpSpPr bwMode="auto">
          <a:xfrm>
            <a:off x="1300790" y="1528763"/>
            <a:ext cx="6656989" cy="4725485"/>
            <a:chOff x="1300544" y="1179535"/>
            <a:chExt cx="6657852" cy="4725567"/>
          </a:xfrm>
        </p:grpSpPr>
        <p:pic>
          <p:nvPicPr>
            <p:cNvPr id="88069" name="Picture 8" descr="Screen Shot 2013-02-12 at 9.35.59 PM.png"/>
            <p:cNvPicPr>
              <a:picLocks noChangeAspect="1"/>
            </p:cNvPicPr>
            <p:nvPr/>
          </p:nvPicPr>
          <p:blipFill>
            <a:blip r:embed="rId3"/>
            <a:srcRect/>
            <a:stretch>
              <a:fillRect/>
            </a:stretch>
          </p:blipFill>
          <p:spPr bwMode="auto">
            <a:xfrm>
              <a:off x="3048000" y="2032960"/>
              <a:ext cx="3048000" cy="3225800"/>
            </a:xfrm>
            <a:prstGeom prst="rect">
              <a:avLst/>
            </a:prstGeom>
            <a:noFill/>
            <a:ln w="9525">
              <a:noFill/>
              <a:miter lim="800000"/>
              <a:headEnd/>
              <a:tailEnd/>
            </a:ln>
          </p:spPr>
        </p:pic>
        <p:sp>
          <p:nvSpPr>
            <p:cNvPr id="88070" name="TextBox 9"/>
            <p:cNvSpPr txBox="1">
              <a:spLocks noChangeArrowheads="1"/>
            </p:cNvSpPr>
            <p:nvPr/>
          </p:nvSpPr>
          <p:spPr bwMode="auto">
            <a:xfrm>
              <a:off x="3935367" y="1179535"/>
              <a:ext cx="1273270" cy="646342"/>
            </a:xfrm>
            <a:prstGeom prst="rect">
              <a:avLst/>
            </a:prstGeom>
            <a:noFill/>
            <a:ln w="9525">
              <a:noFill/>
              <a:miter lim="800000"/>
              <a:headEnd/>
              <a:tailEnd/>
            </a:ln>
          </p:spPr>
          <p:txBody>
            <a:bodyPr wrap="none">
              <a:prstTxWarp prst="textNoShape">
                <a:avLst/>
              </a:prstTxWarp>
              <a:spAutoFit/>
            </a:bodyPr>
            <a:lstStyle/>
            <a:p>
              <a:pPr algn="ctr"/>
              <a:r>
                <a:rPr lang="en-US" b="1"/>
                <a:t>Global </a:t>
              </a:r>
            </a:p>
            <a:p>
              <a:pPr algn="ctr"/>
              <a:r>
                <a:rPr lang="en-US" b="1"/>
                <a:t>Challenges</a:t>
              </a:r>
            </a:p>
          </p:txBody>
        </p:sp>
        <p:sp>
          <p:nvSpPr>
            <p:cNvPr id="88071" name="TextBox 10"/>
            <p:cNvSpPr txBox="1">
              <a:spLocks noChangeArrowheads="1"/>
            </p:cNvSpPr>
            <p:nvPr/>
          </p:nvSpPr>
          <p:spPr bwMode="auto">
            <a:xfrm>
              <a:off x="6221798" y="2373740"/>
              <a:ext cx="1736598" cy="646342"/>
            </a:xfrm>
            <a:prstGeom prst="rect">
              <a:avLst/>
            </a:prstGeom>
            <a:noFill/>
            <a:ln w="9525">
              <a:noFill/>
              <a:miter lim="800000"/>
              <a:headEnd/>
              <a:tailEnd/>
            </a:ln>
          </p:spPr>
          <p:txBody>
            <a:bodyPr wrap="none">
              <a:prstTxWarp prst="textNoShape">
                <a:avLst/>
              </a:prstTxWarp>
              <a:spAutoFit/>
            </a:bodyPr>
            <a:lstStyle/>
            <a:p>
              <a:pPr algn="ctr"/>
              <a:r>
                <a:rPr lang="en-US" b="1"/>
                <a:t>Contemporary </a:t>
              </a:r>
            </a:p>
            <a:p>
              <a:pPr algn="ctr"/>
              <a:r>
                <a:rPr lang="en-US" b="1"/>
                <a:t>Life</a:t>
              </a:r>
            </a:p>
          </p:txBody>
        </p:sp>
        <p:sp>
          <p:nvSpPr>
            <p:cNvPr id="88072" name="TextBox 11"/>
            <p:cNvSpPr txBox="1">
              <a:spLocks noChangeArrowheads="1"/>
            </p:cNvSpPr>
            <p:nvPr/>
          </p:nvSpPr>
          <p:spPr bwMode="auto">
            <a:xfrm>
              <a:off x="6375706" y="4165074"/>
              <a:ext cx="1428781" cy="646342"/>
            </a:xfrm>
            <a:prstGeom prst="rect">
              <a:avLst/>
            </a:prstGeom>
            <a:noFill/>
            <a:ln w="9525">
              <a:noFill/>
              <a:miter lim="800000"/>
              <a:headEnd/>
              <a:tailEnd/>
            </a:ln>
          </p:spPr>
          <p:txBody>
            <a:bodyPr wrap="none">
              <a:prstTxWarp prst="textNoShape">
                <a:avLst/>
              </a:prstTxWarp>
              <a:spAutoFit/>
            </a:bodyPr>
            <a:lstStyle/>
            <a:p>
              <a:pPr algn="ctr"/>
              <a:r>
                <a:rPr lang="en-US" b="1"/>
                <a:t>Science and </a:t>
              </a:r>
            </a:p>
            <a:p>
              <a:pPr algn="ctr"/>
              <a:r>
                <a:rPr lang="en-US" b="1"/>
                <a:t>Technology</a:t>
              </a:r>
            </a:p>
          </p:txBody>
        </p:sp>
        <p:sp>
          <p:nvSpPr>
            <p:cNvPr id="88073" name="TextBox 12"/>
            <p:cNvSpPr txBox="1">
              <a:spLocks noChangeArrowheads="1"/>
            </p:cNvSpPr>
            <p:nvPr/>
          </p:nvSpPr>
          <p:spPr bwMode="auto">
            <a:xfrm>
              <a:off x="3487428" y="5258760"/>
              <a:ext cx="2169143" cy="646342"/>
            </a:xfrm>
            <a:prstGeom prst="rect">
              <a:avLst/>
            </a:prstGeom>
            <a:noFill/>
            <a:ln w="9525">
              <a:noFill/>
              <a:miter lim="800000"/>
              <a:headEnd/>
              <a:tailEnd/>
            </a:ln>
          </p:spPr>
          <p:txBody>
            <a:bodyPr wrap="none">
              <a:prstTxWarp prst="textNoShape">
                <a:avLst/>
              </a:prstTxWarp>
              <a:spAutoFit/>
            </a:bodyPr>
            <a:lstStyle/>
            <a:p>
              <a:pPr algn="ctr"/>
              <a:r>
                <a:rPr lang="en-US" b="1"/>
                <a:t>Personal and Public </a:t>
              </a:r>
            </a:p>
            <a:p>
              <a:pPr algn="ctr"/>
              <a:r>
                <a:rPr lang="en-US" b="1"/>
                <a:t>Identities</a:t>
              </a:r>
            </a:p>
          </p:txBody>
        </p:sp>
        <p:sp>
          <p:nvSpPr>
            <p:cNvPr id="88074" name="TextBox 13"/>
            <p:cNvSpPr txBox="1">
              <a:spLocks noChangeArrowheads="1"/>
            </p:cNvSpPr>
            <p:nvPr/>
          </p:nvSpPr>
          <p:spPr bwMode="auto">
            <a:xfrm>
              <a:off x="1300544" y="4165074"/>
              <a:ext cx="1515354" cy="646342"/>
            </a:xfrm>
            <a:prstGeom prst="rect">
              <a:avLst/>
            </a:prstGeom>
            <a:noFill/>
            <a:ln w="9525">
              <a:noFill/>
              <a:miter lim="800000"/>
              <a:headEnd/>
              <a:tailEnd/>
            </a:ln>
          </p:spPr>
          <p:txBody>
            <a:bodyPr wrap="none">
              <a:prstTxWarp prst="textNoShape">
                <a:avLst/>
              </a:prstTxWarp>
              <a:spAutoFit/>
            </a:bodyPr>
            <a:lstStyle/>
            <a:p>
              <a:pPr algn="ctr"/>
              <a:r>
                <a:rPr lang="en-US" b="1"/>
                <a:t>Families and </a:t>
              </a:r>
            </a:p>
            <a:p>
              <a:pPr algn="ctr"/>
              <a:r>
                <a:rPr lang="en-US" b="1"/>
                <a:t>Communities</a:t>
              </a:r>
            </a:p>
          </p:txBody>
        </p:sp>
        <p:sp>
          <p:nvSpPr>
            <p:cNvPr id="88075" name="TextBox 14"/>
            <p:cNvSpPr txBox="1">
              <a:spLocks noChangeArrowheads="1"/>
            </p:cNvSpPr>
            <p:nvPr/>
          </p:nvSpPr>
          <p:spPr bwMode="auto">
            <a:xfrm>
              <a:off x="1369502" y="2373740"/>
              <a:ext cx="1377442" cy="646342"/>
            </a:xfrm>
            <a:prstGeom prst="rect">
              <a:avLst/>
            </a:prstGeom>
            <a:noFill/>
            <a:ln w="9525">
              <a:noFill/>
              <a:miter lim="800000"/>
              <a:headEnd/>
              <a:tailEnd/>
            </a:ln>
          </p:spPr>
          <p:txBody>
            <a:bodyPr wrap="none">
              <a:prstTxWarp prst="textNoShape">
                <a:avLst/>
              </a:prstTxWarp>
              <a:spAutoFit/>
            </a:bodyPr>
            <a:lstStyle/>
            <a:p>
              <a:pPr algn="ctr"/>
              <a:r>
                <a:rPr lang="en-US" b="1"/>
                <a:t>Beauty and </a:t>
              </a:r>
            </a:p>
            <a:p>
              <a:pPr algn="ctr"/>
              <a:r>
                <a:rPr lang="en-US" b="1"/>
                <a:t>Aesthetics</a:t>
              </a:r>
            </a:p>
          </p:txBody>
        </p:sp>
      </p:grpSp>
    </p:spTree>
    <p:extLst>
      <p:ext uri="{BB962C8B-B14F-4D97-AF65-F5344CB8AC3E}">
        <p14:creationId xmlns:p14="http://schemas.microsoft.com/office/powerpoint/2010/main" val="1793878486"/>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558798" y="186275"/>
            <a:ext cx="8229600" cy="1066800"/>
          </a:xfrm>
        </p:spPr>
        <p:txBody>
          <a:bodyPr/>
          <a:lstStyle/>
          <a:p>
            <a:pPr eaLnBrk="1" hangingPunct="1"/>
            <a:r>
              <a:rPr lang="en-US" smtClean="0"/>
              <a:t>Mindset for Curriculum Design</a:t>
            </a:r>
          </a:p>
        </p:txBody>
      </p:sp>
      <p:sp>
        <p:nvSpPr>
          <p:cNvPr id="3" name="Content Placeholder 2"/>
          <p:cNvSpPr>
            <a:spLocks noGrp="1"/>
          </p:cNvSpPr>
          <p:nvPr>
            <p:ph sz="quarter" idx="1"/>
          </p:nvPr>
        </p:nvSpPr>
        <p:spPr>
          <a:xfrm>
            <a:off x="457200" y="1905000"/>
            <a:ext cx="8229600" cy="4324350"/>
          </a:xfrm>
        </p:spPr>
        <p:txBody>
          <a:bodyPr>
            <a:noAutofit/>
          </a:bodyPr>
          <a:lstStyle/>
          <a:p>
            <a:pPr marL="182880" indent="-365760" eaLnBrk="1" fontAlgn="auto" hangingPunct="1">
              <a:spcBef>
                <a:spcPts val="1200"/>
              </a:spcBef>
              <a:spcAft>
                <a:spcPts val="1200"/>
              </a:spcAft>
              <a:buFont typeface="Wingdings" charset="2"/>
              <a:buChar char="Ø"/>
              <a:defRPr/>
            </a:pPr>
            <a:r>
              <a:rPr lang="en-US" sz="2400" dirty="0" smtClean="0">
                <a:ea typeface="+mn-ea"/>
                <a:cs typeface="+mn-cs"/>
              </a:rPr>
              <a:t> Communicatively </a:t>
            </a:r>
            <a:r>
              <a:rPr lang="en-US" sz="2400" dirty="0">
                <a:ea typeface="+mn-ea"/>
                <a:cs typeface="+mn-cs"/>
              </a:rPr>
              <a:t>Purposeful: Building Toward </a:t>
            </a:r>
            <a:r>
              <a:rPr lang="en-US" sz="2400" dirty="0" smtClean="0">
                <a:ea typeface="+mn-ea"/>
                <a:cs typeface="+mn-cs"/>
              </a:rPr>
              <a:t>Proficiency</a:t>
            </a:r>
          </a:p>
          <a:p>
            <a:pPr marL="182880" indent="-365760" eaLnBrk="1" fontAlgn="auto" hangingPunct="1">
              <a:spcBef>
                <a:spcPts val="1200"/>
              </a:spcBef>
              <a:spcAft>
                <a:spcPts val="1200"/>
              </a:spcAft>
              <a:buFont typeface="Wingdings" charset="2"/>
              <a:buChar char="Ø"/>
              <a:defRPr/>
            </a:pPr>
            <a:r>
              <a:rPr lang="en-US" sz="2400" dirty="0">
                <a:ea typeface="+mn-ea"/>
                <a:cs typeface="+mn-cs"/>
              </a:rPr>
              <a:t> Culturally Focused: </a:t>
            </a:r>
            <a:r>
              <a:rPr lang="en-US" sz="2400" dirty="0" smtClean="0">
                <a:ea typeface="+mn-ea"/>
                <a:cs typeface="+mn-cs"/>
              </a:rPr>
              <a:t>Developing </a:t>
            </a:r>
            <a:r>
              <a:rPr lang="en-US" sz="2400" dirty="0" err="1" smtClean="0">
                <a:ea typeface="+mn-ea"/>
                <a:cs typeface="+mn-cs"/>
              </a:rPr>
              <a:t>Interculturality</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Intrinsically Interesting: Relevant to Learners</a:t>
            </a:r>
          </a:p>
          <a:p>
            <a:pPr marL="182880" indent="-365760" eaLnBrk="1" fontAlgn="auto" hangingPunct="1">
              <a:spcBef>
                <a:spcPts val="1200"/>
              </a:spcBef>
              <a:spcAft>
                <a:spcPts val="1200"/>
              </a:spcAft>
              <a:buFont typeface="Wingdings" charset="2"/>
              <a:buChar char="Ø"/>
              <a:defRPr/>
            </a:pPr>
            <a:r>
              <a:rPr lang="en-US" sz="2400" dirty="0">
                <a:ea typeface="+mn-ea"/>
                <a:cs typeface="+mn-cs"/>
              </a:rPr>
              <a:t> Cognitively Engaging: </a:t>
            </a:r>
            <a:r>
              <a:rPr lang="en-US" sz="2400" dirty="0" smtClean="0">
                <a:ea typeface="+mn-ea"/>
                <a:cs typeface="+mn-cs"/>
              </a:rPr>
              <a:t>Requiring Critical Thinking Skills</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Standards-Based: Reflecting Goals for Learning Languages</a:t>
            </a:r>
          </a:p>
          <a:p>
            <a:pPr marL="182880" indent="-365760" eaLnBrk="1" fontAlgn="auto" hangingPunct="1">
              <a:spcBef>
                <a:spcPts val="1200"/>
              </a:spcBef>
              <a:spcAft>
                <a:spcPts val="1200"/>
              </a:spcAft>
              <a:buClr>
                <a:schemeClr val="accent1">
                  <a:lumMod val="75000"/>
                </a:schemeClr>
              </a:buClr>
              <a:buFont typeface="Wingdings" charset="2"/>
              <a:buChar char="Ø"/>
              <a:defRPr/>
            </a:pPr>
            <a:endParaRPr lang="en-US" sz="2400" dirty="0">
              <a:ea typeface="+mn-ea"/>
              <a:cs typeface="+mn-cs"/>
            </a:endParaRPr>
          </a:p>
          <a:p>
            <a:pPr marL="0" indent="0" algn="r" eaLnBrk="1" fontAlgn="auto" hangingPunct="1">
              <a:spcAft>
                <a:spcPts val="0"/>
              </a:spcAft>
              <a:buClr>
                <a:schemeClr val="accent3"/>
              </a:buClr>
              <a:buFont typeface="Georgia" pitchFamily="-1" charset="0"/>
              <a:buNone/>
              <a:defRPr/>
            </a:pPr>
            <a:r>
              <a:rPr lang="en-US" sz="1800" dirty="0" smtClean="0">
                <a:ea typeface="+mn-ea"/>
                <a:cs typeface="+mn-cs"/>
              </a:rPr>
              <a:t>                                                                --Adapted from Helena Curtain</a:t>
            </a:r>
            <a:endParaRPr lang="en-US" sz="1800" dirty="0">
              <a:ea typeface="+mn-ea"/>
              <a:cs typeface="+mn-cs"/>
            </a:endParaRPr>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103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Topic: The Natural World</a:t>
            </a:r>
          </a:p>
        </p:txBody>
      </p:sp>
      <p:sp>
        <p:nvSpPr>
          <p:cNvPr id="3" name="Footer Placeholder 2"/>
          <p:cNvSpPr>
            <a:spLocks noGrp="1"/>
          </p:cNvSpPr>
          <p:nvPr>
            <p:ph type="ftr" sz="quarter" idx="11"/>
          </p:nvPr>
        </p:nvSpPr>
        <p:spPr/>
        <p:txBody>
          <a:bodyPr/>
          <a:lstStyle/>
          <a:p>
            <a:r>
              <a:rPr lang="en-US"/>
              <a:t>Laura Terrill</a:t>
            </a:r>
          </a:p>
        </p:txBody>
      </p:sp>
      <p:pic>
        <p:nvPicPr>
          <p:cNvPr id="4"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9297" y="1630974"/>
            <a:ext cx="2083703" cy="3133388"/>
          </a:xfrm>
          <a:prstGeom prst="rect">
            <a:avLst/>
          </a:prstGeom>
          <a:effectLst>
            <a:outerShdw blurRad="50800" dir="14400000">
              <a:srgbClr val="000000">
                <a:alpha val="40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681" y="1660995"/>
            <a:ext cx="3477862" cy="231625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3797" y="1660995"/>
            <a:ext cx="1839270" cy="122968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53797" y="4890420"/>
            <a:ext cx="2056241" cy="1545393"/>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7947" y="4344668"/>
            <a:ext cx="3021795" cy="2020824"/>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53797" y="3197668"/>
            <a:ext cx="2007447" cy="1338297"/>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85542" y="4890420"/>
            <a:ext cx="1911993" cy="1540542"/>
          </a:xfrm>
          <a:prstGeom prst="rect">
            <a:avLst/>
          </a:prstGeom>
        </p:spPr>
      </p:pic>
    </p:spTree>
    <p:extLst>
      <p:ext uri="{BB962C8B-B14F-4D97-AF65-F5344CB8AC3E}">
        <p14:creationId xmlns:p14="http://schemas.microsoft.com/office/powerpoint/2010/main" val="5750899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p:spPr>
        <p:txBody>
          <a:bodyPr/>
          <a:lstStyle/>
          <a:p>
            <a:r>
              <a:rPr lang="en-US" smtClean="0">
                <a:ea typeface="ＭＳ Ｐゴシック" pitchFamily="-112" charset="-128"/>
                <a:cs typeface="ＭＳ Ｐゴシック" pitchFamily="-112" charset="-128"/>
              </a:rPr>
              <a:t>Importance of Authentic Texts</a:t>
            </a:r>
          </a:p>
        </p:txBody>
      </p:sp>
      <p:sp>
        <p:nvSpPr>
          <p:cNvPr id="110595" name="Content Placeholder 2"/>
          <p:cNvSpPr>
            <a:spLocks noGrp="1"/>
          </p:cNvSpPr>
          <p:nvPr>
            <p:ph idx="1"/>
          </p:nvPr>
        </p:nvSpPr>
        <p:spPr>
          <a:xfrm>
            <a:off x="571376" y="1990298"/>
            <a:ext cx="3881438" cy="2062162"/>
          </a:xfrm>
        </p:spPr>
        <p:txBody>
          <a:bodyPr>
            <a:normAutofit/>
          </a:bodyPr>
          <a:lstStyle/>
          <a:p>
            <a:pPr marL="0" indent="0" algn="ctr">
              <a:lnSpc>
                <a:spcPct val="90000"/>
              </a:lnSpc>
              <a:spcBef>
                <a:spcPct val="0"/>
              </a:spcBef>
              <a:buFont typeface="Georgia" pitchFamily="-112" charset="0"/>
              <a:buNone/>
            </a:pPr>
            <a:r>
              <a:rPr lang="en-US" sz="2800">
                <a:ea typeface="Cambria" pitchFamily="-112" charset="0"/>
                <a:cs typeface="Cambria" pitchFamily="-112" charset="0"/>
              </a:rPr>
              <a:t>Authentic Text – text written by speakers of the target language for speakers of the language</a:t>
            </a:r>
            <a:endParaRPr lang="en-US" sz="2800">
              <a:ea typeface="ＭＳ Ｐゴシック" pitchFamily="-112" charset="-128"/>
              <a:cs typeface="ＭＳ Ｐゴシック" pitchFamily="-112" charset="-128"/>
            </a:endParaRPr>
          </a:p>
          <a:p>
            <a:pPr marL="0" indent="0" algn="ctr">
              <a:lnSpc>
                <a:spcPct val="90000"/>
              </a:lnSpc>
              <a:buFont typeface="Georgia" pitchFamily="-112" charset="0"/>
              <a:buNone/>
            </a:pPr>
            <a:endParaRPr lang="en-US" sz="2800">
              <a:ea typeface="ＭＳ Ｐゴシック" pitchFamily="-112" charset="-128"/>
              <a:cs typeface="ＭＳ Ｐゴシック" pitchFamily="-112" charset="-128"/>
            </a:endParaRPr>
          </a:p>
        </p:txBody>
      </p:sp>
      <p:sp>
        <p:nvSpPr>
          <p:cNvPr id="6" name="TextBox 5"/>
          <p:cNvSpPr txBox="1"/>
          <p:nvPr/>
        </p:nvSpPr>
        <p:spPr>
          <a:xfrm>
            <a:off x="452517" y="4553936"/>
            <a:ext cx="4493538" cy="1384995"/>
          </a:xfrm>
          <a:prstGeom prst="rect">
            <a:avLst/>
          </a:prstGeom>
          <a:noFill/>
        </p:spPr>
        <p:txBody>
          <a:bodyPr wrap="none" rtlCol="0">
            <a:spAutoFit/>
          </a:bodyPr>
          <a:lstStyle/>
          <a:p>
            <a:pPr>
              <a:buFont typeface="Arial"/>
              <a:buChar char="•"/>
            </a:pPr>
            <a:r>
              <a:rPr lang="en-US" sz="2800">
                <a:solidFill>
                  <a:schemeClr val="accent2"/>
                </a:solidFill>
              </a:rPr>
              <a:t> </a:t>
            </a:r>
            <a:r>
              <a:rPr lang="en-US" sz="2800">
                <a:solidFill>
                  <a:schemeClr val="accent6"/>
                </a:solidFill>
              </a:rPr>
              <a:t>Real-world</a:t>
            </a:r>
          </a:p>
          <a:p>
            <a:pPr>
              <a:buFont typeface="Arial"/>
              <a:buChar char="•"/>
            </a:pPr>
            <a:r>
              <a:rPr lang="en-US" sz="2800">
                <a:solidFill>
                  <a:schemeClr val="accent6"/>
                </a:solidFill>
              </a:rPr>
              <a:t> Culture rich</a:t>
            </a:r>
          </a:p>
          <a:p>
            <a:pPr>
              <a:buFont typeface="Arial"/>
              <a:buChar char="•"/>
            </a:pPr>
            <a:r>
              <a:rPr lang="en-US" sz="2800">
                <a:solidFill>
                  <a:schemeClr val="accent6"/>
                </a:solidFill>
              </a:rPr>
              <a:t> Models of correct language</a:t>
            </a:r>
          </a:p>
        </p:txBody>
      </p:sp>
      <p:sp>
        <p:nvSpPr>
          <p:cNvPr id="8" name="Footer Placeholder 7"/>
          <p:cNvSpPr>
            <a:spLocks noGrp="1"/>
          </p:cNvSpPr>
          <p:nvPr>
            <p:ph type="ftr" sz="quarter" idx="11"/>
          </p:nvPr>
        </p:nvSpPr>
        <p:spPr/>
        <p:txBody>
          <a:bodyPr/>
          <a:lstStyle/>
          <a:p>
            <a:r>
              <a:rPr lang="en-US"/>
              <a:t>Laura Terrill</a:t>
            </a:r>
          </a:p>
        </p:txBody>
      </p:sp>
      <p:pic>
        <p:nvPicPr>
          <p:cNvPr id="9" name="Picture 8" descr="Screen Shot 2014-03-11 at 9.52.36 AM.png"/>
          <p:cNvPicPr>
            <a:picLocks noChangeAspect="1"/>
          </p:cNvPicPr>
          <p:nvPr/>
        </p:nvPicPr>
        <p:blipFill>
          <a:blip r:embed="rId3"/>
          <a:stretch>
            <a:fillRect/>
          </a:stretch>
        </p:blipFill>
        <p:spPr>
          <a:xfrm>
            <a:off x="5250103" y="1198710"/>
            <a:ext cx="3632978" cy="5285232"/>
          </a:xfrm>
          <a:prstGeom prst="rect">
            <a:avLst/>
          </a:prstGeom>
        </p:spPr>
      </p:pic>
    </p:spTree>
    <p:extLst>
      <p:ext uri="{BB962C8B-B14F-4D97-AF65-F5344CB8AC3E}">
        <p14:creationId xmlns:p14="http://schemas.microsoft.com/office/powerpoint/2010/main" val="17221792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The Destruction of the World</a:t>
            </a:r>
          </a:p>
        </p:txBody>
      </p:sp>
      <p:sp>
        <p:nvSpPr>
          <p:cNvPr id="3" name="Footer Placeholder 2"/>
          <p:cNvSpPr>
            <a:spLocks noGrp="1"/>
          </p:cNvSpPr>
          <p:nvPr>
            <p:ph type="ftr" sz="quarter" idx="11"/>
          </p:nvPr>
        </p:nvSpPr>
        <p:spPr/>
        <p:txBody>
          <a:bodyPr/>
          <a:lstStyle/>
          <a:p>
            <a:r>
              <a:rPr lang="en-US"/>
              <a:t>Laura Terrill</a:t>
            </a:r>
          </a:p>
        </p:txBody>
      </p:sp>
      <p:sp>
        <p:nvSpPr>
          <p:cNvPr id="7" name="TextBox 6"/>
          <p:cNvSpPr txBox="1"/>
          <p:nvPr/>
        </p:nvSpPr>
        <p:spPr>
          <a:xfrm>
            <a:off x="3541165" y="6246296"/>
            <a:ext cx="5224883" cy="369332"/>
          </a:xfrm>
          <a:prstGeom prst="rect">
            <a:avLst/>
          </a:prstGeom>
          <a:noFill/>
        </p:spPr>
        <p:txBody>
          <a:bodyPr wrap="none" rtlCol="0">
            <a:spAutoFit/>
          </a:bodyPr>
          <a:lstStyle/>
          <a:p>
            <a:r>
              <a:rPr lang="en-US"/>
              <a:t>https://www.youtube.com/watch?v=9nGzZpz46S8</a:t>
            </a:r>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17386353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eaLnBrk="1" hangingPunct="1"/>
            <a:r>
              <a:rPr lang="en-US" sz="4000">
                <a:ea typeface="ＭＳ Ｐゴシック" pitchFamily="-109" charset="-128"/>
                <a:cs typeface="ＭＳ Ｐゴシック" pitchFamily="-109" charset="-128"/>
              </a:rPr>
              <a:t>Backward Design</a:t>
            </a:r>
          </a:p>
        </p:txBody>
      </p:sp>
      <p:graphicFrame>
        <p:nvGraphicFramePr>
          <p:cNvPr id="6" name="Content Placeholder 5"/>
          <p:cNvGraphicFramePr>
            <a:graphicFrameLocks noGrp="1"/>
          </p:cNvGraphicFramePr>
          <p:nvPr>
            <p:ph idx="4294967295"/>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625753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lgn="ctr"/>
            <a:r>
              <a:rPr lang="en-US" sz="4000"/>
              <a:t>Theme/Topic + Essential Question</a:t>
            </a:r>
          </a:p>
        </p:txBody>
      </p:sp>
      <p:sp>
        <p:nvSpPr>
          <p:cNvPr id="14" name="Footer Placeholder 13"/>
          <p:cNvSpPr>
            <a:spLocks noGrp="1"/>
          </p:cNvSpPr>
          <p:nvPr>
            <p:ph type="ftr" sz="quarter" idx="11"/>
          </p:nvPr>
        </p:nvSpPr>
        <p:spPr/>
        <p:txBody>
          <a:bodyPr/>
          <a:lstStyle/>
          <a:p>
            <a:r>
              <a:rPr lang="en-US"/>
              <a:t>Laura Terrill</a:t>
            </a:r>
          </a:p>
        </p:txBody>
      </p:sp>
      <p:pic>
        <p:nvPicPr>
          <p:cNvPr id="11" name="Picture 10" descr="light-bulb-head-draws-the-big-idea-with-red-pen_zkMUFFSd.jpg"/>
          <p:cNvPicPr>
            <a:picLocks noChangeAspect="1"/>
          </p:cNvPicPr>
          <p:nvPr/>
        </p:nvPicPr>
        <p:blipFill>
          <a:blip r:embed="rId3"/>
          <a:stretch>
            <a:fillRect/>
          </a:stretch>
        </p:blipFill>
        <p:spPr>
          <a:xfrm>
            <a:off x="221595" y="2235200"/>
            <a:ext cx="3390221" cy="3383280"/>
          </a:xfrm>
          <a:prstGeom prst="rect">
            <a:avLst/>
          </a:prstGeom>
          <a:ln>
            <a:solidFill>
              <a:schemeClr val="tx2"/>
            </a:solidFill>
          </a:ln>
        </p:spPr>
      </p:pic>
      <p:sp>
        <p:nvSpPr>
          <p:cNvPr id="15" name="TextBox 14"/>
          <p:cNvSpPr txBox="1"/>
          <p:nvPr/>
        </p:nvSpPr>
        <p:spPr>
          <a:xfrm>
            <a:off x="5166668" y="1758146"/>
            <a:ext cx="2506365" cy="954107"/>
          </a:xfrm>
          <a:prstGeom prst="rect">
            <a:avLst/>
          </a:prstGeom>
          <a:noFill/>
        </p:spPr>
        <p:txBody>
          <a:bodyPr wrap="square" rtlCol="0">
            <a:spAutoFit/>
          </a:bodyPr>
          <a:lstStyle/>
          <a:p>
            <a:pPr algn="ctr"/>
            <a:r>
              <a:rPr lang="en-US" sz="3200" b="1">
                <a:solidFill>
                  <a:schemeClr val="accent6"/>
                </a:solidFill>
              </a:rPr>
              <a:t>Theme</a:t>
            </a:r>
            <a:endParaRPr lang="en-US">
              <a:solidFill>
                <a:schemeClr val="accent6"/>
              </a:solidFill>
            </a:endParaRPr>
          </a:p>
          <a:p>
            <a:pPr algn="ctr"/>
            <a:r>
              <a:rPr lang="en-US" sz="2400"/>
              <a:t>Challenges</a:t>
            </a:r>
          </a:p>
        </p:txBody>
      </p:sp>
      <p:sp>
        <p:nvSpPr>
          <p:cNvPr id="16" name="TextBox 15"/>
          <p:cNvSpPr txBox="1"/>
          <p:nvPr/>
        </p:nvSpPr>
        <p:spPr>
          <a:xfrm>
            <a:off x="5109185" y="3238500"/>
            <a:ext cx="2621331" cy="954107"/>
          </a:xfrm>
          <a:prstGeom prst="rect">
            <a:avLst/>
          </a:prstGeom>
          <a:noFill/>
        </p:spPr>
        <p:txBody>
          <a:bodyPr wrap="square" rtlCol="0">
            <a:spAutoFit/>
          </a:bodyPr>
          <a:lstStyle/>
          <a:p>
            <a:pPr algn="ctr"/>
            <a:r>
              <a:rPr lang="en-US" sz="3200" b="1">
                <a:solidFill>
                  <a:schemeClr val="accent6"/>
                </a:solidFill>
              </a:rPr>
              <a:t>Topic/Title</a:t>
            </a:r>
          </a:p>
          <a:p>
            <a:pPr algn="ctr"/>
            <a:r>
              <a:rPr lang="en-US" sz="2400"/>
              <a:t>The Natural World</a:t>
            </a:r>
            <a:endParaRPr lang="en-US" sz="3200" b="1">
              <a:solidFill>
                <a:srgbClr val="FF0000"/>
              </a:solidFill>
            </a:endParaRPr>
          </a:p>
        </p:txBody>
      </p:sp>
      <p:sp>
        <p:nvSpPr>
          <p:cNvPr id="17" name="TextBox 16"/>
          <p:cNvSpPr txBox="1"/>
          <p:nvPr/>
        </p:nvSpPr>
        <p:spPr>
          <a:xfrm>
            <a:off x="4457700" y="4699000"/>
            <a:ext cx="3924300" cy="1323439"/>
          </a:xfrm>
          <a:prstGeom prst="rect">
            <a:avLst/>
          </a:prstGeom>
          <a:noFill/>
        </p:spPr>
        <p:txBody>
          <a:bodyPr wrap="square" rtlCol="0">
            <a:spAutoFit/>
          </a:bodyPr>
          <a:lstStyle/>
          <a:p>
            <a:pPr algn="ctr"/>
            <a:r>
              <a:rPr lang="en-US" sz="3200" b="1">
                <a:solidFill>
                  <a:schemeClr val="accent6"/>
                </a:solidFill>
              </a:rPr>
              <a:t>Essential Question</a:t>
            </a:r>
          </a:p>
          <a:p>
            <a:pPr algn="ctr"/>
            <a:r>
              <a:rPr lang="en-US" sz="2400"/>
              <a:t>What is biodiversity?</a:t>
            </a:r>
          </a:p>
          <a:p>
            <a:pPr algn="ctr"/>
            <a:r>
              <a:rPr lang="en-US" sz="2400"/>
              <a:t>Why do we need it?</a:t>
            </a:r>
          </a:p>
        </p:txBody>
      </p:sp>
      <p:sp>
        <p:nvSpPr>
          <p:cNvPr id="21" name="Up-Down Arrow 20"/>
          <p:cNvSpPr>
            <a:spLocks noChangeAspect="1"/>
          </p:cNvSpPr>
          <p:nvPr/>
        </p:nvSpPr>
        <p:spPr>
          <a:xfrm>
            <a:off x="6236970" y="2738120"/>
            <a:ext cx="365760" cy="548640"/>
          </a:xfrm>
          <a:prstGeom prst="upDownArrow">
            <a:avLst/>
          </a:prstGeom>
          <a:ln/>
        </p:spPr>
        <p:style>
          <a:lnRef idx="1">
            <a:schemeClr val="accent1"/>
          </a:lnRef>
          <a:fillRef idx="3">
            <a:schemeClr val="accent1"/>
          </a:fillRef>
          <a:effectRef idx="2">
            <a:schemeClr val="accent1"/>
          </a:effectRef>
          <a:fontRef idx="minor">
            <a:schemeClr val="lt1"/>
          </a:fontRef>
        </p:style>
      </p:sp>
      <p:sp>
        <p:nvSpPr>
          <p:cNvPr id="23" name="Up-Down Arrow 22"/>
          <p:cNvSpPr>
            <a:spLocks noChangeAspect="1"/>
          </p:cNvSpPr>
          <p:nvPr/>
        </p:nvSpPr>
        <p:spPr>
          <a:xfrm>
            <a:off x="6236970" y="4211320"/>
            <a:ext cx="365760" cy="548640"/>
          </a:xfrm>
          <a:prstGeom prst="upDownArrow">
            <a:avLst/>
          </a:prstGeom>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583635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a:t>Perfection </a:t>
            </a:r>
          </a:p>
        </p:txBody>
      </p:sp>
      <p:sp>
        <p:nvSpPr>
          <p:cNvPr id="8" name="Content Placeholder 7"/>
          <p:cNvSpPr>
            <a:spLocks noGrp="1"/>
          </p:cNvSpPr>
          <p:nvPr>
            <p:ph idx="1"/>
          </p:nvPr>
        </p:nvSpPr>
        <p:spPr>
          <a:xfrm>
            <a:off x="734325" y="1479266"/>
            <a:ext cx="7675350" cy="1111539"/>
          </a:xfrm>
          <a:solidFill>
            <a:schemeClr val="bg1"/>
          </a:solidFill>
        </p:spPr>
        <p:txBody>
          <a:bodyPr>
            <a:normAutofit/>
          </a:bodyPr>
          <a:lstStyle/>
          <a:p>
            <a:pPr marL="0" indent="0">
              <a:buNone/>
            </a:pPr>
            <a:r>
              <a:rPr lang="en-US" sz="3600"/>
              <a:t>the act of making something perfect or better : the act of perfecting something</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Picture 5"/>
          <p:cNvPicPr>
            <a:picLocks noChangeAspect="1"/>
          </p:cNvPicPr>
          <p:nvPr/>
        </p:nvPicPr>
        <p:blipFill>
          <a:blip r:embed="rId2"/>
          <a:stretch>
            <a:fillRect/>
          </a:stretch>
        </p:blipFill>
        <p:spPr>
          <a:xfrm>
            <a:off x="1789287" y="2750360"/>
            <a:ext cx="5565426" cy="2800105"/>
          </a:xfrm>
          <a:prstGeom prst="rect">
            <a:avLst/>
          </a:prstGeom>
        </p:spPr>
      </p:pic>
      <p:sp>
        <p:nvSpPr>
          <p:cNvPr id="9" name="TextBox 8"/>
          <p:cNvSpPr txBox="1"/>
          <p:nvPr/>
        </p:nvSpPr>
        <p:spPr>
          <a:xfrm>
            <a:off x="1066874" y="5630242"/>
            <a:ext cx="7010252" cy="646331"/>
          </a:xfrm>
          <a:prstGeom prst="rect">
            <a:avLst/>
          </a:prstGeom>
          <a:noFill/>
        </p:spPr>
        <p:txBody>
          <a:bodyPr wrap="none" rtlCol="0">
            <a:spAutoFit/>
          </a:bodyPr>
          <a:lstStyle/>
          <a:p>
            <a:r>
              <a:rPr lang="en-US" sz="3600"/>
              <a:t>But nothing works 100% of the time</a:t>
            </a:r>
          </a:p>
        </p:txBody>
      </p:sp>
    </p:spTree>
    <p:extLst>
      <p:ext uri="{BB962C8B-B14F-4D97-AF65-F5344CB8AC3E}">
        <p14:creationId xmlns:p14="http://schemas.microsoft.com/office/powerpoint/2010/main" val="962039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Targeting Performance Levels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7" name="Content Placeholder 6"/>
          <p:cNvGraphicFramePr>
            <a:graphicFrameLocks noGrp="1"/>
          </p:cNvGraphicFramePr>
          <p:nvPr>
            <p:ph sz="quarter" idx="1"/>
          </p:nvPr>
        </p:nvGraphicFramePr>
        <p:xfrm>
          <a:off x="330200" y="1968500"/>
          <a:ext cx="8648700" cy="2255520"/>
        </p:xfrm>
        <a:graphic>
          <a:graphicData uri="http://schemas.openxmlformats.org/drawingml/2006/table">
            <a:tbl>
              <a:tblPr firstRow="1" bandRow="1">
                <a:tableStyleId>{69CF1AB2-1976-4502-BF36-3FF5EA218861}</a:tableStyleId>
              </a:tblPr>
              <a:tblGrid>
                <a:gridCol w="2006600"/>
                <a:gridCol w="2317750"/>
                <a:gridCol w="1898650"/>
                <a:gridCol w="2425700"/>
              </a:tblGrid>
              <a:tr h="370840">
                <a:tc rowSpan="2">
                  <a:txBody>
                    <a:bodyPr/>
                    <a:lstStyle/>
                    <a:p>
                      <a:r>
                        <a:rPr lang="en-US" sz="2000" dirty="0" smtClean="0"/>
                        <a:t>Language and </a:t>
                      </a:r>
                    </a:p>
                    <a:p>
                      <a:r>
                        <a:rPr lang="en-US" sz="2000" dirty="0" smtClean="0"/>
                        <a:t>Level/Grade</a:t>
                      </a:r>
                      <a:endParaRPr lang="en-US" sz="2000" dirty="0">
                        <a:solidFill>
                          <a:schemeClr val="bg1"/>
                        </a:solidFill>
                      </a:endParaRPr>
                    </a:p>
                  </a:txBody>
                  <a:tcPr anchor="ctr">
                    <a:solidFill>
                      <a:schemeClr val="accent1">
                        <a:lumMod val="60000"/>
                        <a:lumOff val="40000"/>
                      </a:schemeClr>
                    </a:solidFill>
                  </a:tcPr>
                </a:tc>
                <a:tc row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smtClean="0"/>
                        <a:t>French:</a:t>
                      </a:r>
                      <a:r>
                        <a:rPr lang="en-US" sz="2000" b="0" baseline="0" dirty="0" smtClean="0"/>
                        <a:t>  Novice High /Intermediate Low </a:t>
                      </a:r>
                    </a:p>
                  </a:txBody>
                  <a:tcPr anchor="ctr">
                    <a:solidFill>
                      <a:srgbClr val="DCE6F2"/>
                    </a:solidFill>
                  </a:tcPr>
                </a:tc>
                <a:tc>
                  <a:txBody>
                    <a:bodyPr/>
                    <a:lstStyle/>
                    <a:p>
                      <a:r>
                        <a:rPr lang="en-US" sz="1800" dirty="0" smtClean="0"/>
                        <a:t>Approximate Length of Unit</a:t>
                      </a:r>
                      <a:endParaRPr lang="en-US" sz="1800" dirty="0" smtClean="0">
                        <a:solidFill>
                          <a:schemeClr val="bg1"/>
                        </a:solidFill>
                      </a:endParaRPr>
                    </a:p>
                  </a:txBody>
                  <a:tcPr anchor="ctr">
                    <a:solidFill>
                      <a:srgbClr val="95B3D7"/>
                    </a:solidFill>
                  </a:tcPr>
                </a:tc>
                <a:tc>
                  <a:txBody>
                    <a:bodyPr/>
                    <a:lstStyle/>
                    <a:p>
                      <a:r>
                        <a:rPr lang="en-US" b="0" dirty="0" smtClean="0"/>
                        <a:t>6 Weeks</a:t>
                      </a:r>
                      <a:endParaRPr lang="en-US" b="0" dirty="0">
                        <a:solidFill>
                          <a:schemeClr val="bg1"/>
                        </a:solidFill>
                      </a:endParaRPr>
                    </a:p>
                  </a:txBody>
                  <a:tcPr anchor="ctr">
                    <a:solidFill>
                      <a:srgbClr val="DCE6F2"/>
                    </a:solidFill>
                  </a:tcPr>
                </a:tc>
              </a:tr>
              <a:tr h="370840">
                <a:tc vMerge="1">
                  <a:txBody>
                    <a:bodyPr/>
                    <a:lstStyle/>
                    <a:p>
                      <a:endParaRPr lang="en-US" dirty="0"/>
                    </a:p>
                  </a:txBody>
                  <a:tcPr/>
                </a:tc>
                <a:tc vMerge="1">
                  <a:txBody>
                    <a:bodyPr/>
                    <a:lstStyle/>
                    <a:p>
                      <a:endParaRPr lang="en-US" dirty="0"/>
                    </a:p>
                  </a:txBody>
                  <a:tcPr/>
                </a:tc>
                <a:tc>
                  <a:txBody>
                    <a:bodyPr/>
                    <a:lstStyle/>
                    <a:p>
                      <a:r>
                        <a:rPr lang="en-US" sz="1800" b="1" dirty="0" smtClean="0"/>
                        <a:t>Approximate Number</a:t>
                      </a:r>
                      <a:r>
                        <a:rPr lang="en-US" sz="1800" b="1" baseline="0" dirty="0" smtClean="0"/>
                        <a:t> of Minutes Weekly</a:t>
                      </a:r>
                      <a:endParaRPr lang="en-US" sz="1800" b="1" dirty="0">
                        <a:solidFill>
                          <a:schemeClr val="bg1"/>
                        </a:solidFill>
                      </a:endParaRPr>
                    </a:p>
                  </a:txBody>
                  <a:tcPr anchor="ctr">
                    <a:solidFill>
                      <a:srgbClr val="95B3D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t>50 min/day = 300 minutes/week</a:t>
                      </a:r>
                      <a:endParaRPr lang="en-US" sz="1800" b="1" dirty="0" smtClean="0">
                        <a:solidFill>
                          <a:schemeClr val="tx1"/>
                        </a:solidFill>
                      </a:endParaRPr>
                    </a:p>
                  </a:txBody>
                  <a:tcPr anchor="ctr">
                    <a:solidFill>
                      <a:schemeClr val="accent1">
                        <a:lumMod val="20000"/>
                        <a:lumOff val="80000"/>
                      </a:schemeClr>
                    </a:solidFill>
                  </a:tcPr>
                </a:tc>
              </a:tr>
              <a:tr h="370840">
                <a:tc>
                  <a:txBody>
                    <a:bodyPr/>
                    <a:lstStyle/>
                    <a:p>
                      <a:r>
                        <a:rPr lang="en-US" sz="2000" b="1" dirty="0" smtClean="0">
                          <a:solidFill>
                            <a:srgbClr val="000000"/>
                          </a:solidFill>
                        </a:rPr>
                        <a:t>Theme/Topic</a:t>
                      </a:r>
                      <a:endParaRPr lang="en-US" sz="2000" b="1" dirty="0">
                        <a:solidFill>
                          <a:srgbClr val="000000"/>
                        </a:solidFill>
                      </a:endParaRPr>
                    </a:p>
                  </a:txBody>
                  <a:tcPr anchor="ctr">
                    <a:solidFill>
                      <a:schemeClr val="accent1">
                        <a:lumMod val="60000"/>
                        <a:lumOff val="40000"/>
                      </a:schemeClr>
                    </a:solidFill>
                  </a:tcPr>
                </a:tc>
                <a:tc>
                  <a:txBody>
                    <a:bodyPr/>
                    <a:lstStyle/>
                    <a:p>
                      <a:r>
                        <a:rPr lang="en-US" sz="2000" dirty="0" smtClean="0"/>
                        <a:t>Challenges:</a:t>
                      </a:r>
                      <a:r>
                        <a:rPr lang="en-US" sz="2000" baseline="0" dirty="0" smtClean="0"/>
                        <a:t>  The Natural World</a:t>
                      </a:r>
                      <a:endParaRPr lang="en-US" sz="2000" dirty="0"/>
                    </a:p>
                  </a:txBody>
                  <a:tcPr anchor="ctr">
                    <a:solidFill>
                      <a:srgbClr val="DCE6F2"/>
                    </a:solidFill>
                  </a:tcPr>
                </a:tc>
                <a:tc>
                  <a:txBody>
                    <a:bodyPr/>
                    <a:lstStyle/>
                    <a:p>
                      <a:r>
                        <a:rPr lang="en-US" sz="1800" b="1" dirty="0" smtClean="0">
                          <a:solidFill>
                            <a:schemeClr val="tx1"/>
                          </a:solidFill>
                        </a:rPr>
                        <a:t>Essential Question</a:t>
                      </a:r>
                      <a:endParaRPr lang="en-US" sz="1800" b="1" dirty="0">
                        <a:solidFill>
                          <a:schemeClr val="tx1"/>
                        </a:solidFill>
                      </a:endParaRPr>
                    </a:p>
                  </a:txBody>
                  <a:tcPr anchor="ctr">
                    <a:solidFill>
                      <a:srgbClr val="95B3D7"/>
                    </a:solidFill>
                  </a:tcPr>
                </a:tc>
                <a:tc>
                  <a:txBody>
                    <a:bodyPr/>
                    <a:lstStyle/>
                    <a:p>
                      <a:r>
                        <a:rPr lang="en-US" dirty="0" smtClean="0"/>
                        <a:t>What is biodiversity</a:t>
                      </a:r>
                      <a:r>
                        <a:rPr lang="en-US" baseline="0" dirty="0" smtClean="0"/>
                        <a:t> and why do we need it?</a:t>
                      </a:r>
                      <a:endParaRPr lang="en-US" dirty="0"/>
                    </a:p>
                  </a:txBody>
                  <a:tcPr>
                    <a:solidFill>
                      <a:schemeClr val="accent1">
                        <a:lumMod val="20000"/>
                        <a:lumOff val="80000"/>
                      </a:schemeClr>
                    </a:solidFill>
                  </a:tcPr>
                </a:tc>
              </a:tr>
            </a:tbl>
          </a:graphicData>
        </a:graphic>
      </p:graphicFrame>
    </p:spTree>
    <p:extLst>
      <p:ext uri="{BB962C8B-B14F-4D97-AF65-F5344CB8AC3E}">
        <p14:creationId xmlns:p14="http://schemas.microsoft.com/office/powerpoint/2010/main" val="7642361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491188"/>
            <a:ext cx="7928999" cy="970450"/>
          </a:xfrm>
        </p:spPr>
        <p:txBody>
          <a:bodyPr>
            <a:normAutofit fontScale="90000"/>
          </a:bodyPr>
          <a:lstStyle/>
          <a:p>
            <a:pPr lvl="0" algn="ctr"/>
            <a:r>
              <a:rPr lang="en-US" dirty="0"/>
              <a:t>World-Readiness Standards for Learning Languages</a:t>
            </a:r>
            <a:br>
              <a:rPr lang="en-US" dirty="0"/>
            </a:br>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4" name="Content Placeholder 6" descr="Screen Shot 2015-03-21 at 10.33.10 AM.png"/>
          <p:cNvPicPr>
            <a:picLocks noChangeAspect="1"/>
          </p:cNvPicPr>
          <p:nvPr/>
        </p:nvPicPr>
        <p:blipFill>
          <a:blip r:embed="rId3"/>
          <a:stretch>
            <a:fillRect/>
          </a:stretch>
        </p:blipFill>
        <p:spPr>
          <a:xfrm>
            <a:off x="2084284" y="1666938"/>
            <a:ext cx="5069813" cy="4764024"/>
          </a:xfrm>
          <a:prstGeom prst="rect">
            <a:avLst/>
          </a:prstGeom>
        </p:spPr>
      </p:pic>
    </p:spTree>
    <p:extLst>
      <p:ext uri="{BB962C8B-B14F-4D97-AF65-F5344CB8AC3E}">
        <p14:creationId xmlns:p14="http://schemas.microsoft.com/office/powerpoint/2010/main" val="6824492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3"/>
          <a:stretch>
            <a:fillRect/>
          </a:stretch>
        </p:blipFill>
        <p:spPr>
          <a:xfrm>
            <a:off x="187158" y="433496"/>
            <a:ext cx="8681635" cy="6035040"/>
          </a:xfrm>
          <a:prstGeom prst="rect">
            <a:avLst/>
          </a:prstGeo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470225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3"/>
          <a:stretch>
            <a:fillRect/>
          </a:stretch>
        </p:blipFill>
        <p:spPr>
          <a:xfrm>
            <a:off x="151375" y="492859"/>
            <a:ext cx="8858945" cy="5943600"/>
          </a:xfrm>
          <a:prstGeom prst="rect">
            <a:avLst/>
          </a:prstGeo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762644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557764" y="2773652"/>
            <a:ext cx="3415174" cy="2677656"/>
          </a:xfrm>
          <a:prstGeom prst="rect">
            <a:avLst/>
          </a:prstGeom>
          <a:noFill/>
        </p:spPr>
        <p:txBody>
          <a:bodyPr wrap="square" rtlCol="0">
            <a:spAutoFit/>
          </a:bodyPr>
          <a:lstStyle/>
          <a:p>
            <a:r>
              <a:rPr lang="en-US" sz="2400" dirty="0" smtClean="0"/>
              <a:t>Learners use the language to investigate, explain, and reflect on the relationship between the practices and perspectives of the cultures studied.</a:t>
            </a:r>
          </a:p>
        </p:txBody>
      </p:sp>
      <p:sp>
        <p:nvSpPr>
          <p:cNvPr id="11" name="TextBox 10"/>
          <p:cNvSpPr txBox="1"/>
          <p:nvPr/>
        </p:nvSpPr>
        <p:spPr>
          <a:xfrm>
            <a:off x="557764" y="1854200"/>
            <a:ext cx="8153400" cy="461665"/>
          </a:xfrm>
          <a:prstGeom prst="rect">
            <a:avLst/>
          </a:prstGeom>
          <a:noFill/>
        </p:spPr>
        <p:txBody>
          <a:bodyPr wrap="square" rtlCol="0">
            <a:spAutoFit/>
          </a:bodyPr>
          <a:lstStyle/>
          <a:p>
            <a:r>
              <a:rPr lang="en-US" sz="2400" b="1" dirty="0" smtClean="0">
                <a:solidFill>
                  <a:schemeClr val="accent6"/>
                </a:solidFill>
              </a:rPr>
              <a:t>Relating Cultural Practices to Perspectives </a:t>
            </a:r>
          </a:p>
        </p:txBody>
      </p:sp>
      <p:pic>
        <p:nvPicPr>
          <p:cNvPr id="9" name="Picture 8" descr="images-1.jpeg"/>
          <p:cNvPicPr>
            <a:picLocks noChangeAspect="1"/>
          </p:cNvPicPr>
          <p:nvPr/>
        </p:nvPicPr>
        <p:blipFill>
          <a:blip r:embed="rId3"/>
          <a:stretch>
            <a:fillRect/>
          </a:stretch>
        </p:blipFill>
        <p:spPr>
          <a:xfrm>
            <a:off x="4523566" y="3158038"/>
            <a:ext cx="3810000" cy="2133600"/>
          </a:xfrm>
          <a:prstGeom prst="rect">
            <a:avLst/>
          </a:prstGeom>
        </p:spPr>
      </p:pic>
    </p:spTree>
    <p:extLst>
      <p:ext uri="{BB962C8B-B14F-4D97-AF65-F5344CB8AC3E}">
        <p14:creationId xmlns:p14="http://schemas.microsoft.com/office/powerpoint/2010/main" val="2886339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557764" y="3004403"/>
            <a:ext cx="3302670" cy="2677656"/>
          </a:xfrm>
          <a:prstGeom prst="rect">
            <a:avLst/>
          </a:prstGeom>
          <a:noFill/>
        </p:spPr>
        <p:txBody>
          <a:bodyPr wrap="square" rtlCol="0">
            <a:spAutoFit/>
          </a:bodyPr>
          <a:lstStyle/>
          <a:p>
            <a:r>
              <a:rPr lang="en-US" sz="2400" dirty="0" smtClean="0"/>
              <a:t>Learners use the language to investigate, explain, and reflect on the </a:t>
            </a:r>
            <a:r>
              <a:rPr lang="en-US" sz="2400" dirty="0"/>
              <a:t>relationship between the products and perspectives of the </a:t>
            </a:r>
            <a:r>
              <a:rPr lang="en-US" sz="2400" dirty="0" smtClean="0"/>
              <a:t>cultures </a:t>
            </a:r>
            <a:r>
              <a:rPr lang="en-US" sz="2400" dirty="0"/>
              <a:t>studied.</a:t>
            </a:r>
          </a:p>
        </p:txBody>
      </p:sp>
      <p:sp>
        <p:nvSpPr>
          <p:cNvPr id="10" name="TextBox 9"/>
          <p:cNvSpPr txBox="1"/>
          <p:nvPr/>
        </p:nvSpPr>
        <p:spPr>
          <a:xfrm>
            <a:off x="529153" y="1696303"/>
            <a:ext cx="5858720" cy="830997"/>
          </a:xfrm>
          <a:prstGeom prst="rect">
            <a:avLst/>
          </a:prstGeom>
          <a:noFill/>
        </p:spPr>
        <p:txBody>
          <a:bodyPr wrap="none" rtlCol="0">
            <a:spAutoFit/>
          </a:bodyPr>
          <a:lstStyle/>
          <a:p>
            <a:r>
              <a:rPr lang="en-US" sz="2400" b="1" dirty="0" smtClean="0">
                <a:solidFill>
                  <a:schemeClr val="accent6"/>
                </a:solidFill>
              </a:rPr>
              <a:t>Relating Cultural Products to Perspectives</a:t>
            </a:r>
            <a:r>
              <a:rPr lang="en-US" sz="2400" b="1" dirty="0">
                <a:solidFill>
                  <a:schemeClr val="accent6"/>
                </a:solidFill>
              </a:rPr>
              <a:t> </a:t>
            </a:r>
            <a:r>
              <a:rPr lang="en-US" sz="2400" b="1" dirty="0" smtClean="0">
                <a:solidFill>
                  <a:schemeClr val="accent6"/>
                </a:solidFill>
              </a:rPr>
              <a:t> </a:t>
            </a:r>
          </a:p>
          <a:p>
            <a:endParaRPr lang="en-US" sz="2400"/>
          </a:p>
        </p:txBody>
      </p:sp>
      <p:pic>
        <p:nvPicPr>
          <p:cNvPr id="7" name="Picture 6" descr="plan_pzp_hibernation_animaux.jpg"/>
          <p:cNvPicPr>
            <a:picLocks noChangeAspect="1"/>
          </p:cNvPicPr>
          <p:nvPr/>
        </p:nvPicPr>
        <p:blipFill>
          <a:blip r:embed="rId3"/>
          <a:stretch>
            <a:fillRect/>
          </a:stretch>
        </p:blipFill>
        <p:spPr>
          <a:xfrm>
            <a:off x="4114054" y="2469156"/>
            <a:ext cx="4896612" cy="3264408"/>
          </a:xfrm>
          <a:prstGeom prst="rect">
            <a:avLst/>
          </a:prstGeom>
        </p:spPr>
      </p:pic>
    </p:spTree>
    <p:extLst>
      <p:ext uri="{BB962C8B-B14F-4D97-AF65-F5344CB8AC3E}">
        <p14:creationId xmlns:p14="http://schemas.microsoft.com/office/powerpoint/2010/main" val="9528313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Cultures:  The Culture Triangle</a:t>
            </a:r>
            <a:endParaRPr lang="en-US" dirty="0"/>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6" name="Isosceles Triangle 5"/>
          <p:cNvSpPr/>
          <p:nvPr/>
        </p:nvSpPr>
        <p:spPr>
          <a:xfrm rot="10800000">
            <a:off x="3123663" y="2321960"/>
            <a:ext cx="2812550" cy="3154166"/>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036698" y="2229492"/>
            <a:ext cx="1824973" cy="523220"/>
          </a:xfrm>
          <a:prstGeom prst="rect">
            <a:avLst/>
          </a:prstGeom>
          <a:noFill/>
        </p:spPr>
        <p:txBody>
          <a:bodyPr wrap="square" rtlCol="0">
            <a:spAutoFit/>
          </a:bodyPr>
          <a:lstStyle/>
          <a:p>
            <a:r>
              <a:rPr lang="en-US" sz="2800" b="1" dirty="0" smtClean="0"/>
              <a:t>Products  </a:t>
            </a:r>
            <a:r>
              <a:rPr lang="en-US" b="1" dirty="0" smtClean="0"/>
              <a:t>                                                                      </a:t>
            </a:r>
            <a:endParaRPr lang="en-US" b="1" dirty="0"/>
          </a:p>
        </p:txBody>
      </p:sp>
      <p:sp>
        <p:nvSpPr>
          <p:cNvPr id="8" name="TextBox 7"/>
          <p:cNvSpPr txBox="1"/>
          <p:nvPr/>
        </p:nvSpPr>
        <p:spPr>
          <a:xfrm>
            <a:off x="6215360" y="2229492"/>
            <a:ext cx="2013434" cy="523220"/>
          </a:xfrm>
          <a:prstGeom prst="rect">
            <a:avLst/>
          </a:prstGeom>
          <a:noFill/>
        </p:spPr>
        <p:txBody>
          <a:bodyPr wrap="square" rtlCol="0">
            <a:spAutoFit/>
          </a:bodyPr>
          <a:lstStyle/>
          <a:p>
            <a:r>
              <a:rPr lang="en-US" sz="2800" b="1" dirty="0" smtClean="0"/>
              <a:t>Practices</a:t>
            </a:r>
            <a:endParaRPr lang="en-US" sz="2800" b="1" dirty="0"/>
          </a:p>
        </p:txBody>
      </p:sp>
      <p:sp>
        <p:nvSpPr>
          <p:cNvPr id="9" name="TextBox 8"/>
          <p:cNvSpPr txBox="1"/>
          <p:nvPr/>
        </p:nvSpPr>
        <p:spPr>
          <a:xfrm>
            <a:off x="3166341" y="5671335"/>
            <a:ext cx="2729869" cy="523220"/>
          </a:xfrm>
          <a:prstGeom prst="rect">
            <a:avLst/>
          </a:prstGeom>
          <a:noFill/>
        </p:spPr>
        <p:txBody>
          <a:bodyPr wrap="square" rtlCol="0">
            <a:spAutoFit/>
          </a:bodyPr>
          <a:lstStyle/>
          <a:p>
            <a:pPr algn="ctr"/>
            <a:r>
              <a:rPr lang="en-US" sz="2800" b="1" dirty="0" smtClean="0"/>
              <a:t>Perspectives</a:t>
            </a:r>
            <a:endParaRPr lang="en-US" sz="2800" b="1" dirty="0"/>
          </a:p>
        </p:txBody>
      </p:sp>
    </p:spTree>
    <p:extLst>
      <p:ext uri="{BB962C8B-B14F-4D97-AF65-F5344CB8AC3E}">
        <p14:creationId xmlns:p14="http://schemas.microsoft.com/office/powerpoint/2010/main" val="9948010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graphicFrame>
        <p:nvGraphicFramePr>
          <p:cNvPr id="4" name="Content Placeholder 3"/>
          <p:cNvGraphicFramePr>
            <a:graphicFrameLocks noGrp="1"/>
          </p:cNvGraphicFramePr>
          <p:nvPr>
            <p:ph idx="4294967295"/>
            <p:extLst/>
          </p:nvPr>
        </p:nvGraphicFramePr>
        <p:xfrm>
          <a:off x="749242" y="1663220"/>
          <a:ext cx="7915275" cy="2390620"/>
        </p:xfrm>
        <a:graphic>
          <a:graphicData uri="http://schemas.openxmlformats.org/drawingml/2006/table">
            <a:tbl>
              <a:tblPr firstRow="1" bandRow="1">
                <a:tableStyleId>{69CF1AB2-1976-4502-BF36-3FF5EA218861}</a:tableStyleId>
              </a:tblPr>
              <a:tblGrid>
                <a:gridCol w="1295235"/>
                <a:gridCol w="1672754"/>
                <a:gridCol w="4947286"/>
              </a:tblGrid>
              <a:tr h="1079980">
                <a:tc rowSpan="2">
                  <a:txBody>
                    <a:bodyPr/>
                    <a:lstStyle/>
                    <a:p>
                      <a:endParaRPr lang="en-US" sz="2000" dirty="0" smtClean="0"/>
                    </a:p>
                    <a:p>
                      <a:endParaRPr lang="en-US" sz="2000" dirty="0" smtClean="0"/>
                    </a:p>
                    <a:p>
                      <a:endParaRPr lang="en-US" sz="2000" dirty="0" smtClean="0"/>
                    </a:p>
                    <a:p>
                      <a:r>
                        <a:rPr lang="en-US" sz="2000" dirty="0" smtClean="0">
                          <a:solidFill>
                            <a:schemeClr val="bg1"/>
                          </a:solidFill>
                        </a:rPr>
                        <a:t>Cultures</a:t>
                      </a:r>
                      <a:endParaRPr lang="en-US" sz="2000" dirty="0">
                        <a:solidFill>
                          <a:schemeClr val="bg1"/>
                        </a:solidFill>
                      </a:endParaRPr>
                    </a:p>
                  </a:txBody>
                  <a:tcPr marL="68580" marR="68580">
                    <a:solidFill>
                      <a:schemeClr val="accent1"/>
                    </a:solidFill>
                  </a:tcPr>
                </a:tc>
                <a:tc>
                  <a:txBody>
                    <a:bodyPr/>
                    <a:lstStyle/>
                    <a:p>
                      <a:r>
                        <a:rPr lang="en-US" sz="2000" b="1" dirty="0" smtClean="0"/>
                        <a:t>Products</a:t>
                      </a:r>
                    </a:p>
                    <a:p>
                      <a:r>
                        <a:rPr lang="en-US" sz="2000" b="1" dirty="0" smtClean="0"/>
                        <a:t>Practices</a:t>
                      </a:r>
                    </a:p>
                    <a:p>
                      <a:r>
                        <a:rPr lang="en-US" sz="2000" b="1" dirty="0" smtClean="0"/>
                        <a:t>Perspectves</a:t>
                      </a:r>
                      <a:endParaRPr lang="en-US" sz="2000" b="1" dirty="0"/>
                    </a:p>
                  </a:txBody>
                  <a:tcPr marL="68580" marR="68580">
                    <a:solidFill>
                      <a:schemeClr val="accent1">
                        <a:lumMod val="20000"/>
                        <a:lumOff val="80000"/>
                      </a:schemeClr>
                    </a:solidFill>
                  </a:tcPr>
                </a:tc>
                <a:tc>
                  <a:txBody>
                    <a:bodyPr/>
                    <a:lstStyle/>
                    <a:p>
                      <a:r>
                        <a:rPr lang="en-US" sz="2000" b="0" dirty="0" smtClean="0"/>
                        <a:t>Fête de la Nature</a:t>
                      </a:r>
                      <a:endParaRPr lang="en-US" sz="2000" b="0" dirty="0"/>
                    </a:p>
                    <a:p>
                      <a:r>
                        <a:rPr lang="en-US" sz="2000" b="0" dirty="0" smtClean="0"/>
                        <a:t>National celebration of nature</a:t>
                      </a:r>
                    </a:p>
                    <a:p>
                      <a:r>
                        <a:rPr lang="en-US" sz="2000" b="0" dirty="0" smtClean="0"/>
                        <a:t>Importance of biodiversity</a:t>
                      </a:r>
                      <a:endParaRPr kumimoji="0" lang="en-US" sz="2000" b="0" kern="1200">
                        <a:solidFill>
                          <a:schemeClr val="dk1"/>
                        </a:solidFill>
                        <a:latin typeface="+mn-lt"/>
                        <a:ea typeface="+mn-ea"/>
                        <a:cs typeface="+mn-cs"/>
                      </a:endParaRPr>
                    </a:p>
                  </a:txBody>
                  <a:tcPr marL="68580" marR="68580">
                    <a:solidFill>
                      <a:schemeClr val="accent1">
                        <a:lumMod val="20000"/>
                        <a:lumOff val="80000"/>
                      </a:schemeClr>
                    </a:solidFill>
                  </a:tcPr>
                </a:tc>
              </a:tr>
              <a:tr h="1054117">
                <a:tc vMerge="1">
                  <a:txBody>
                    <a:bodyPr/>
                    <a:lstStyle/>
                    <a:p>
                      <a:endParaRPr lang="en-US" dirty="0"/>
                    </a:p>
                  </a:txBody>
                  <a:tcPr/>
                </a:tc>
                <a:tc>
                  <a:txBody>
                    <a:bodyPr/>
                    <a:lstStyle/>
                    <a:p>
                      <a:r>
                        <a:rPr lang="en-US" sz="2000" b="1" dirty="0" smtClean="0"/>
                        <a:t>Products</a:t>
                      </a:r>
                    </a:p>
                    <a:p>
                      <a:r>
                        <a:rPr lang="en-US" sz="2000" b="1" dirty="0" smtClean="0"/>
                        <a:t>Practices </a:t>
                      </a:r>
                    </a:p>
                    <a:p>
                      <a:r>
                        <a:rPr lang="en-US" sz="2000" b="1" dirty="0" smtClean="0"/>
                        <a:t>Perspectives</a:t>
                      </a:r>
                      <a:endParaRPr lang="en-US" sz="2000" b="1" dirty="0"/>
                    </a:p>
                  </a:txBody>
                  <a:tcPr marL="68580" marR="68580">
                    <a:solidFill>
                      <a:schemeClr val="accent1">
                        <a:lumMod val="20000"/>
                        <a:lumOff val="80000"/>
                      </a:schemeClr>
                    </a:solidFill>
                  </a:tcPr>
                </a:tc>
                <a:tc>
                  <a:txBody>
                    <a:bodyPr/>
                    <a:lstStyle/>
                    <a:p>
                      <a:r>
                        <a:rPr lang="en-US" sz="2000" baseline="0" dirty="0" smtClean="0"/>
                        <a:t>Zoos</a:t>
                      </a:r>
                    </a:p>
                    <a:p>
                      <a:r>
                        <a:rPr lang="en-US" sz="2000" baseline="0" dirty="0" smtClean="0"/>
                        <a:t>Protecting endangered species</a:t>
                      </a:r>
                    </a:p>
                    <a:p>
                      <a:r>
                        <a:rPr lang="en-US" sz="2000" baseline="0" dirty="0" smtClean="0"/>
                        <a:t>Importance of educating the public about endangered species</a:t>
                      </a:r>
                      <a:endParaRPr kumimoji="0" lang="en-US" sz="2000" kern="1200">
                        <a:solidFill>
                          <a:schemeClr val="dk1"/>
                        </a:solidFill>
                        <a:latin typeface="+mn-lt"/>
                        <a:ea typeface="+mn-ea"/>
                        <a:cs typeface="+mn-cs"/>
                      </a:endParaRPr>
                    </a:p>
                  </a:txBody>
                  <a:tcPr marL="68580" marR="68580">
                    <a:solidFill>
                      <a:schemeClr val="accent1">
                        <a:lumMod val="20000"/>
                        <a:lumOff val="80000"/>
                      </a:schemeClr>
                    </a:solidFill>
                  </a:tcPr>
                </a:tc>
              </a:tr>
            </a:tbl>
          </a:graphicData>
        </a:graphic>
      </p:graphicFrame>
      <p:sp>
        <p:nvSpPr>
          <p:cNvPr id="5" name="TextBox 4"/>
          <p:cNvSpPr txBox="1"/>
          <p:nvPr/>
        </p:nvSpPr>
        <p:spPr>
          <a:xfrm>
            <a:off x="529153" y="4178378"/>
            <a:ext cx="8407600" cy="2246769"/>
          </a:xfrm>
          <a:prstGeom prst="rect">
            <a:avLst/>
          </a:prstGeom>
          <a:noFill/>
        </p:spPr>
        <p:txBody>
          <a:bodyPr wrap="square" rtlCol="0">
            <a:spAutoFit/>
          </a:bodyPr>
          <a:lstStyle/>
          <a:p>
            <a:r>
              <a:rPr lang="en-US" sz="2000" b="1" dirty="0" smtClean="0">
                <a:solidFill>
                  <a:schemeClr val="accent6"/>
                </a:solidFill>
              </a:rPr>
              <a:t>Relating Cultural Practices to Perspectives: </a:t>
            </a:r>
            <a:r>
              <a:rPr lang="en-US" sz="2000" dirty="0" smtClean="0"/>
              <a:t>Learners use the language to investigate, explain, and reflect on the relationship between the practices and </a:t>
            </a:r>
            <a:r>
              <a:rPr lang="en-US" sz="2000" dirty="0" smtClean="0">
                <a:solidFill>
                  <a:schemeClr val="accent6"/>
                </a:solidFill>
              </a:rPr>
              <a:t>perspectives of the cultures studied.</a:t>
            </a:r>
          </a:p>
          <a:p>
            <a:r>
              <a:rPr lang="en-US" sz="2000" b="1" dirty="0" smtClean="0">
                <a:solidFill>
                  <a:schemeClr val="accent6"/>
                </a:solidFill>
              </a:rPr>
              <a:t>Relating Cultural Products to Perspectives</a:t>
            </a:r>
            <a:r>
              <a:rPr lang="en-US" sz="2000" b="1" dirty="0">
                <a:solidFill>
                  <a:schemeClr val="accent6"/>
                </a:solidFill>
              </a:rPr>
              <a:t>: </a:t>
            </a:r>
            <a:r>
              <a:rPr lang="en-US" sz="2000" b="1" dirty="0" smtClean="0">
                <a:solidFill>
                  <a:schemeClr val="accent6"/>
                </a:solidFill>
              </a:rPr>
              <a:t> </a:t>
            </a:r>
            <a:r>
              <a:rPr lang="en-US" sz="2000" dirty="0" smtClean="0"/>
              <a:t>Learners use the language to investigate, explain, and reflect on the </a:t>
            </a:r>
            <a:r>
              <a:rPr lang="en-US" sz="2000" dirty="0"/>
              <a:t>relationship between the products and perspectives of the </a:t>
            </a:r>
            <a:r>
              <a:rPr lang="en-US" sz="2000" dirty="0" smtClean="0"/>
              <a:t>cultures </a:t>
            </a:r>
            <a:r>
              <a:rPr lang="en-US" sz="2000" dirty="0"/>
              <a:t>studied.</a:t>
            </a:r>
          </a:p>
          <a:p>
            <a:endParaRPr lang="en-US" sz="2000" dirty="0"/>
          </a:p>
        </p:txBody>
      </p:sp>
    </p:spTree>
    <p:extLst>
      <p:ext uri="{BB962C8B-B14F-4D97-AF65-F5344CB8AC3E}">
        <p14:creationId xmlns:p14="http://schemas.microsoft.com/office/powerpoint/2010/main" val="13451783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304800" y="2032000"/>
            <a:ext cx="4267200" cy="3848100"/>
          </a:xfrm>
        </p:spPr>
        <p:txBody>
          <a:bodyPr>
            <a:noAutofit/>
          </a:bodyPr>
          <a:lstStyle/>
          <a:p>
            <a:r>
              <a:rPr lang="en-US" sz="2800"/>
              <a:t>What are students learning while using the target language? </a:t>
            </a:r>
          </a:p>
          <a:p>
            <a:endParaRPr lang="en-US" sz="2800"/>
          </a:p>
          <a:p>
            <a:r>
              <a:rPr lang="en-US" sz="2800"/>
              <a:t>Are they using language to learn something? Or using language just to learn the language?</a:t>
            </a:r>
          </a:p>
        </p:txBody>
      </p:sp>
      <p:pic>
        <p:nvPicPr>
          <p:cNvPr id="9" name="Picture 8" descr="Screen Shot 2015-07-12 at 10.05.24 PM.png"/>
          <p:cNvPicPr>
            <a:picLocks noChangeAspect="1"/>
          </p:cNvPicPr>
          <p:nvPr/>
        </p:nvPicPr>
        <p:blipFill>
          <a:blip r:embed="rId3"/>
          <a:stretch>
            <a:fillRect/>
          </a:stretch>
        </p:blipFill>
        <p:spPr>
          <a:xfrm>
            <a:off x="4572000" y="1661160"/>
            <a:ext cx="4553106" cy="4434840"/>
          </a:xfrm>
          <a:prstGeom prst="rect">
            <a:avLst/>
          </a:prstGeom>
        </p:spPr>
      </p:pic>
    </p:spTree>
    <p:extLst>
      <p:ext uri="{BB962C8B-B14F-4D97-AF65-F5344CB8AC3E}">
        <p14:creationId xmlns:p14="http://schemas.microsoft.com/office/powerpoint/2010/main" val="16968143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Connections</a:t>
            </a:r>
          </a:p>
        </p:txBody>
      </p:sp>
      <p:sp>
        <p:nvSpPr>
          <p:cNvPr id="3" name="Footer Placeholder 2"/>
          <p:cNvSpPr>
            <a:spLocks noGrp="1"/>
          </p:cNvSpPr>
          <p:nvPr>
            <p:ph type="ftr" sz="quarter" idx="11"/>
          </p:nvPr>
        </p:nvSpPr>
        <p:spPr/>
        <p:txBody>
          <a:bodyPr/>
          <a:lstStyle/>
          <a:p>
            <a:r>
              <a:rPr lang="en-US" dirty="0"/>
              <a:t>Laura Terrill</a:t>
            </a:r>
          </a:p>
        </p:txBody>
      </p:sp>
      <p:sp>
        <p:nvSpPr>
          <p:cNvPr id="5" name="TextBox 4"/>
          <p:cNvSpPr txBox="1"/>
          <p:nvPr/>
        </p:nvSpPr>
        <p:spPr>
          <a:xfrm>
            <a:off x="612649" y="2882900"/>
            <a:ext cx="3464052" cy="2677656"/>
          </a:xfrm>
          <a:prstGeom prst="rect">
            <a:avLst/>
          </a:prstGeom>
          <a:noFill/>
        </p:spPr>
        <p:txBody>
          <a:bodyPr wrap="square" rtlCol="0">
            <a:spAutoFit/>
          </a:bodyPr>
          <a:lstStyle/>
          <a:p>
            <a:r>
              <a:rPr lang="en-US" sz="2400" dirty="0" smtClean="0"/>
              <a:t>Learners build, reinforce, and expand their knowledge of other disciplines while using the language to think critically and creatively to solve problems.</a:t>
            </a:r>
            <a:endParaRPr lang="en-US" sz="2400" dirty="0"/>
          </a:p>
        </p:txBody>
      </p:sp>
      <p:sp>
        <p:nvSpPr>
          <p:cNvPr id="6" name="Rectangle 5"/>
          <p:cNvSpPr/>
          <p:nvPr/>
        </p:nvSpPr>
        <p:spPr>
          <a:xfrm>
            <a:off x="612648" y="1917700"/>
            <a:ext cx="2942665" cy="461665"/>
          </a:xfrm>
          <a:prstGeom prst="rect">
            <a:avLst/>
          </a:prstGeom>
        </p:spPr>
        <p:txBody>
          <a:bodyPr wrap="none">
            <a:spAutoFit/>
          </a:bodyPr>
          <a:lstStyle/>
          <a:p>
            <a:r>
              <a:rPr lang="en-US" sz="2400" b="1" dirty="0" smtClean="0">
                <a:solidFill>
                  <a:schemeClr val="accent6"/>
                </a:solidFill>
              </a:rPr>
              <a:t>Making Connections </a:t>
            </a:r>
            <a:endParaRPr lang="en-US" sz="2400" dirty="0">
              <a:solidFill>
                <a:schemeClr val="accent6"/>
              </a:solidFill>
            </a:endParaRPr>
          </a:p>
        </p:txBody>
      </p:sp>
      <p:pic>
        <p:nvPicPr>
          <p:cNvPr id="10" name="Picture 9" descr="Unknown-2.jpeg"/>
          <p:cNvPicPr>
            <a:picLocks noChangeAspect="1"/>
          </p:cNvPicPr>
          <p:nvPr/>
        </p:nvPicPr>
        <p:blipFill>
          <a:blip r:embed="rId3"/>
          <a:stretch>
            <a:fillRect/>
          </a:stretch>
        </p:blipFill>
        <p:spPr>
          <a:xfrm>
            <a:off x="4870450" y="2076692"/>
            <a:ext cx="3499416" cy="3483864"/>
          </a:xfrm>
          <a:prstGeom prst="rect">
            <a:avLst/>
          </a:prstGeom>
        </p:spPr>
      </p:pic>
    </p:spTree>
    <p:extLst>
      <p:ext uri="{BB962C8B-B14F-4D97-AF65-F5344CB8AC3E}">
        <p14:creationId xmlns:p14="http://schemas.microsoft.com/office/powerpoint/2010/main" val="12193837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Focus Questions:</a:t>
            </a:r>
            <a:endParaRPr lang="en-US" dirty="0">
              <a:solidFill>
                <a:schemeClr val="tx1"/>
              </a:solidFill>
            </a:endParaRPr>
          </a:p>
        </p:txBody>
      </p:sp>
      <p:sp>
        <p:nvSpPr>
          <p:cNvPr id="3" name="Content Placeholder 2"/>
          <p:cNvSpPr>
            <a:spLocks noGrp="1"/>
          </p:cNvSpPr>
          <p:nvPr>
            <p:ph idx="1"/>
          </p:nvPr>
        </p:nvSpPr>
        <p:spPr>
          <a:xfrm>
            <a:off x="2702622" y="1985631"/>
            <a:ext cx="6074308" cy="3898330"/>
          </a:xfrm>
        </p:spPr>
        <p:txBody>
          <a:bodyPr>
            <a:normAutofit/>
          </a:bodyPr>
          <a:lstStyle/>
          <a:p>
            <a:pPr lvl="0"/>
            <a:r>
              <a:rPr lang="en-US" sz="2800"/>
              <a:t>What elements are in place to create the climate for learning? </a:t>
            </a:r>
          </a:p>
          <a:p>
            <a:pPr lvl="0"/>
            <a:r>
              <a:rPr lang="en-US" sz="2800"/>
              <a:t>How do I create mini-IPAs using authentic text? </a:t>
            </a:r>
          </a:p>
          <a:p>
            <a:pPr lvl="0"/>
            <a:r>
              <a:rPr lang="en-US" sz="2800"/>
              <a:t>What can be done to foster the development of better writing skills? </a:t>
            </a:r>
          </a:p>
        </p:txBody>
      </p:sp>
      <p:sp>
        <p:nvSpPr>
          <p:cNvPr id="6" name="Footer Placeholder 5"/>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14976">
            <a:off x="-159334" y="3098278"/>
            <a:ext cx="2317141" cy="230684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95" y="1675849"/>
            <a:ext cx="1252883" cy="12528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14055">
            <a:off x="372795" y="5257520"/>
            <a:ext cx="1252883" cy="1252883"/>
          </a:xfrm>
          <a:prstGeom prst="rect">
            <a:avLst/>
          </a:prstGeom>
        </p:spPr>
      </p:pic>
    </p:spTree>
    <p:extLst>
      <p:ext uri="{BB962C8B-B14F-4D97-AF65-F5344CB8AC3E}">
        <p14:creationId xmlns:p14="http://schemas.microsoft.com/office/powerpoint/2010/main" val="90024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Connections</a:t>
            </a:r>
          </a:p>
        </p:txBody>
      </p:sp>
      <p:sp>
        <p:nvSpPr>
          <p:cNvPr id="3" name="Footer Placeholder 2"/>
          <p:cNvSpPr>
            <a:spLocks noGrp="1"/>
          </p:cNvSpPr>
          <p:nvPr>
            <p:ph type="ftr" sz="quarter" idx="11"/>
          </p:nvPr>
        </p:nvSpPr>
        <p:spPr/>
        <p:txBody>
          <a:bodyPr/>
          <a:lstStyle/>
          <a:p>
            <a:r>
              <a:rPr lang="en-US" dirty="0"/>
              <a:t>Laura Terrill</a:t>
            </a:r>
          </a:p>
        </p:txBody>
      </p:sp>
      <p:sp>
        <p:nvSpPr>
          <p:cNvPr id="5" name="TextBox 4"/>
          <p:cNvSpPr txBox="1"/>
          <p:nvPr/>
        </p:nvSpPr>
        <p:spPr>
          <a:xfrm>
            <a:off x="566197" y="3223230"/>
            <a:ext cx="4412203" cy="1569660"/>
          </a:xfrm>
          <a:prstGeom prst="rect">
            <a:avLst/>
          </a:prstGeom>
          <a:noFill/>
        </p:spPr>
        <p:txBody>
          <a:bodyPr wrap="square" rtlCol="0">
            <a:spAutoFit/>
          </a:bodyPr>
          <a:lstStyle/>
          <a:p>
            <a:pPr algn="ctr"/>
            <a:r>
              <a:rPr lang="en-US" sz="2400" dirty="0" smtClean="0"/>
              <a:t>Learners acquire information and access diverse perspectives that are available through the language and its culture.</a:t>
            </a:r>
            <a:endParaRPr lang="en-US" sz="2400" dirty="0"/>
          </a:p>
        </p:txBody>
      </p:sp>
      <p:sp>
        <p:nvSpPr>
          <p:cNvPr id="6" name="TextBox 5"/>
          <p:cNvSpPr txBox="1"/>
          <p:nvPr/>
        </p:nvSpPr>
        <p:spPr>
          <a:xfrm>
            <a:off x="495300" y="1574200"/>
            <a:ext cx="8153400" cy="461665"/>
          </a:xfrm>
          <a:prstGeom prst="rect">
            <a:avLst/>
          </a:prstGeom>
          <a:noFill/>
        </p:spPr>
        <p:txBody>
          <a:bodyPr wrap="square" rtlCol="0">
            <a:spAutoFit/>
          </a:bodyPr>
          <a:lstStyle/>
          <a:p>
            <a:r>
              <a:rPr lang="en-US" sz="2400" b="1" dirty="0" smtClean="0">
                <a:solidFill>
                  <a:schemeClr val="accent6"/>
                </a:solidFill>
              </a:rPr>
              <a:t>Acquiring Information and Diverse Perspectives</a:t>
            </a:r>
            <a:endParaRPr lang="en-US" sz="2400" dirty="0">
              <a:solidFill>
                <a:schemeClr val="accent6"/>
              </a:solidFill>
            </a:endParaRPr>
          </a:p>
        </p:txBody>
      </p:sp>
      <p:pic>
        <p:nvPicPr>
          <p:cNvPr id="7" name="Picture 6" descr="T3-charte_environnement.jpg"/>
          <p:cNvPicPr>
            <a:picLocks noChangeAspect="1"/>
          </p:cNvPicPr>
          <p:nvPr/>
        </p:nvPicPr>
        <p:blipFill>
          <a:blip r:embed="rId3"/>
          <a:stretch>
            <a:fillRect/>
          </a:stretch>
        </p:blipFill>
        <p:spPr>
          <a:xfrm>
            <a:off x="4978400" y="2277765"/>
            <a:ext cx="3086100" cy="3810000"/>
          </a:xfrm>
          <a:prstGeom prst="rect">
            <a:avLst/>
          </a:prstGeom>
        </p:spPr>
      </p:pic>
    </p:spTree>
    <p:extLst>
      <p:ext uri="{BB962C8B-B14F-4D97-AF65-F5344CB8AC3E}">
        <p14:creationId xmlns:p14="http://schemas.microsoft.com/office/powerpoint/2010/main" val="5724137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Connections</a:t>
            </a:r>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graphicFrame>
        <p:nvGraphicFramePr>
          <p:cNvPr id="4" name="Content Placeholder 3"/>
          <p:cNvGraphicFramePr>
            <a:graphicFrameLocks noGrp="1"/>
          </p:cNvGraphicFramePr>
          <p:nvPr>
            <p:ph idx="4294967295"/>
            <p:extLst/>
          </p:nvPr>
        </p:nvGraphicFramePr>
        <p:xfrm>
          <a:off x="329248" y="1614488"/>
          <a:ext cx="8624175" cy="2926080"/>
        </p:xfrm>
        <a:graphic>
          <a:graphicData uri="http://schemas.openxmlformats.org/drawingml/2006/table">
            <a:tbl>
              <a:tblPr firstRow="1" bandRow="1">
                <a:tableStyleId>{5C22544A-7EE6-4342-B048-85BDC9FD1C3A}</a:tableStyleId>
              </a:tblPr>
              <a:tblGrid>
                <a:gridCol w="1832701"/>
                <a:gridCol w="3395737"/>
                <a:gridCol w="3395737"/>
              </a:tblGrid>
              <a:tr h="691489">
                <a:tc rowSpan="2">
                  <a:txBody>
                    <a:bodyPr/>
                    <a:lstStyle/>
                    <a:p>
                      <a:r>
                        <a:rPr lang="en-US" sz="2000" dirty="0" smtClean="0"/>
                        <a:t>Connections</a:t>
                      </a:r>
                      <a:endParaRPr lang="en-US" sz="2000" dirty="0"/>
                    </a:p>
                  </a:txBody>
                  <a:tcPr marL="68580" marR="68580" anchor="ctr"/>
                </a:tc>
                <a:tc>
                  <a:txBody>
                    <a:bodyPr/>
                    <a:lstStyle/>
                    <a:p>
                      <a:pPr algn="ctr"/>
                      <a:r>
                        <a:rPr lang="en-US" sz="2000" dirty="0" smtClean="0"/>
                        <a:t>Making Connections</a:t>
                      </a:r>
                      <a:endParaRPr lang="en-US" sz="2000" dirty="0"/>
                    </a:p>
                  </a:txBody>
                  <a:tcPr marL="68580" marR="68580" anchor="ctr"/>
                </a:tc>
                <a:tc>
                  <a:txBody>
                    <a:bodyPr/>
                    <a:lstStyle/>
                    <a:p>
                      <a:pPr algn="ctr"/>
                      <a:r>
                        <a:rPr lang="en-US" sz="2000" dirty="0" smtClean="0"/>
                        <a:t>Acquiring Information and Diverse</a:t>
                      </a:r>
                      <a:r>
                        <a:rPr lang="en-US" sz="2000" baseline="0" dirty="0" smtClean="0"/>
                        <a:t> Perspectives</a:t>
                      </a:r>
                      <a:endParaRPr lang="en-US" sz="2000" dirty="0"/>
                    </a:p>
                  </a:txBody>
                  <a:tcPr marL="68580" marR="68580"/>
                </a:tc>
              </a:tr>
              <a:tr h="2194726">
                <a:tc vMerge="1">
                  <a:txBody>
                    <a:bodyPr/>
                    <a:lstStyle/>
                    <a:p>
                      <a:endParaRPr lang="en-US" dirty="0"/>
                    </a:p>
                  </a:txBody>
                  <a:tcPr/>
                </a:tc>
                <a:tc>
                  <a:txBody>
                    <a:bodyPr/>
                    <a:lstStyle/>
                    <a:p>
                      <a:pPr marL="91440" indent="-91440">
                        <a:buFont typeface="Arial"/>
                        <a:buChar char="•"/>
                      </a:pPr>
                      <a:r>
                        <a:rPr lang="en-US" sz="2000" kern="1200" dirty="0" smtClean="0">
                          <a:effectLst/>
                        </a:rPr>
                        <a:t>Environmental</a:t>
                      </a:r>
                      <a:r>
                        <a:rPr lang="en-US" sz="2000" kern="1200" baseline="0" dirty="0" smtClean="0">
                          <a:effectLst/>
                        </a:rPr>
                        <a:t> Science - biodiversity</a:t>
                      </a:r>
                      <a:endParaRPr lang="en-US" sz="2000" kern="1200" dirty="0" smtClean="0">
                        <a:effectLst/>
                      </a:endParaRPr>
                    </a:p>
                    <a:p>
                      <a:pPr marL="91440" indent="-91440">
                        <a:buFont typeface="Arial"/>
                        <a:buChar char="•"/>
                      </a:pPr>
                      <a:r>
                        <a:rPr lang="en-US" sz="2000" kern="1200" dirty="0" smtClean="0">
                          <a:effectLst/>
                        </a:rPr>
                        <a:t>Communication</a:t>
                      </a:r>
                      <a:r>
                        <a:rPr lang="en-US" sz="2000" kern="1200" baseline="0" dirty="0" smtClean="0">
                          <a:effectLst/>
                        </a:rPr>
                        <a:t> Arts – justifying opinions orally and in writing</a:t>
                      </a:r>
                      <a:endParaRPr lang="en-US" sz="2000" kern="1200" dirty="0" smtClean="0">
                        <a:effectLst/>
                      </a:endParaRPr>
                    </a:p>
                    <a:p>
                      <a:pPr marL="91440" indent="-91440">
                        <a:buFont typeface="Arial"/>
                        <a:buChar char="•"/>
                      </a:pPr>
                      <a:r>
                        <a:rPr lang="en-US" sz="2000" kern="1200" dirty="0" smtClean="0">
                          <a:effectLst/>
                        </a:rPr>
                        <a:t>Political</a:t>
                      </a:r>
                      <a:r>
                        <a:rPr lang="en-US" sz="2000" kern="1200" baseline="0" dirty="0" smtClean="0">
                          <a:effectLst/>
                        </a:rPr>
                        <a:t> Science – role of Constitution</a:t>
                      </a:r>
                      <a:endParaRPr lang="en-US" sz="2000" b="1" dirty="0"/>
                    </a:p>
                  </a:txBody>
                  <a:tcPr/>
                </a:tc>
                <a:tc>
                  <a:txBody>
                    <a:bodyPr/>
                    <a:lstStyle/>
                    <a:p>
                      <a:pPr marL="91440" indent="-91440">
                        <a:buFont typeface="Arial"/>
                        <a:buChar char="•"/>
                      </a:pPr>
                      <a:r>
                        <a:rPr lang="en-US" sz="2000" dirty="0" smtClean="0"/>
                        <a:t>Website:</a:t>
                      </a:r>
                      <a:r>
                        <a:rPr lang="en-US" sz="2000" baseline="0" dirty="0" smtClean="0"/>
                        <a:t>  Noé Conservation</a:t>
                      </a:r>
                    </a:p>
                    <a:p>
                      <a:pPr marL="91440" indent="-91440">
                        <a:buFont typeface="Arial"/>
                        <a:buChar char="•"/>
                      </a:pPr>
                      <a:r>
                        <a:rPr lang="en-US" sz="2000" baseline="0" dirty="0" smtClean="0"/>
                        <a:t>Chanson:  </a:t>
                      </a:r>
                      <a:r>
                        <a:rPr lang="en-US" sz="2000" baseline="0" dirty="0" err="1" smtClean="0"/>
                        <a:t>Enfants</a:t>
                      </a:r>
                      <a:r>
                        <a:rPr lang="en-US" sz="2000" baseline="0" dirty="0" smtClean="0"/>
                        <a:t> de la </a:t>
                      </a:r>
                      <a:r>
                        <a:rPr lang="en-US" sz="2000" baseline="0" dirty="0" err="1" smtClean="0"/>
                        <a:t>terre</a:t>
                      </a:r>
                      <a:endParaRPr lang="en-US" sz="2000" baseline="0" dirty="0" smtClean="0"/>
                    </a:p>
                    <a:p>
                      <a:pPr marL="91440" indent="-91440">
                        <a:buFont typeface="Arial"/>
                        <a:buChar char="•"/>
                      </a:pPr>
                      <a:r>
                        <a:rPr lang="en-US" sz="2000" baseline="0" dirty="0" smtClean="0"/>
                        <a:t>La </a:t>
                      </a:r>
                      <a:r>
                        <a:rPr lang="en-US" sz="2000" baseline="0" dirty="0" err="1" smtClean="0"/>
                        <a:t>Charte</a:t>
                      </a:r>
                      <a:r>
                        <a:rPr lang="en-US" sz="2000" baseline="0" dirty="0" smtClean="0"/>
                        <a:t> de </a:t>
                      </a:r>
                      <a:r>
                        <a:rPr lang="en-US" sz="2000" baseline="0" dirty="0" err="1" smtClean="0"/>
                        <a:t>l’environnement</a:t>
                      </a:r>
                      <a:r>
                        <a:rPr lang="en-US" sz="2000" baseline="0" dirty="0" smtClean="0"/>
                        <a:t> de la France</a:t>
                      </a:r>
                      <a:endParaRPr lang="en-US" sz="2000" b="1" dirty="0"/>
                    </a:p>
                  </a:txBody>
                  <a:tcPr/>
                </a:tc>
              </a:tr>
            </a:tbl>
          </a:graphicData>
        </a:graphic>
      </p:graphicFrame>
      <p:sp>
        <p:nvSpPr>
          <p:cNvPr id="5" name="TextBox 4"/>
          <p:cNvSpPr txBox="1"/>
          <p:nvPr/>
        </p:nvSpPr>
        <p:spPr>
          <a:xfrm>
            <a:off x="329247" y="4500703"/>
            <a:ext cx="8624176" cy="1938992"/>
          </a:xfrm>
          <a:prstGeom prst="rect">
            <a:avLst/>
          </a:prstGeom>
          <a:noFill/>
        </p:spPr>
        <p:txBody>
          <a:bodyPr wrap="square" rtlCol="0">
            <a:spAutoFit/>
          </a:bodyPr>
          <a:lstStyle/>
          <a:p>
            <a:r>
              <a:rPr lang="en-US" sz="2000" b="1" dirty="0" smtClean="0">
                <a:solidFill>
                  <a:schemeClr val="accent6"/>
                </a:solidFill>
              </a:rPr>
              <a:t>Making Connections:  </a:t>
            </a:r>
            <a:r>
              <a:rPr lang="en-US" sz="2000" dirty="0" smtClean="0"/>
              <a:t>Learners build, reinforce, and expand their knowledge of other disciplines while using the language to think critically and creatively to solve problems.</a:t>
            </a:r>
            <a:endParaRPr lang="en-US" sz="2000" dirty="0">
              <a:solidFill>
                <a:srgbClr val="1F497D"/>
              </a:solidFill>
            </a:endParaRPr>
          </a:p>
          <a:p>
            <a:r>
              <a:rPr lang="en-US" sz="2000" b="1" dirty="0" smtClean="0">
                <a:solidFill>
                  <a:schemeClr val="accent6"/>
                </a:solidFill>
              </a:rPr>
              <a:t>Acquiring Information and Diverse Perspectives:  </a:t>
            </a:r>
            <a:r>
              <a:rPr lang="en-US" sz="2000" dirty="0" smtClean="0"/>
              <a:t>Learners acquire information and access diverse perspectives that are available through the language and its culture.</a:t>
            </a:r>
            <a:endParaRPr lang="en-US" sz="2000" dirty="0"/>
          </a:p>
        </p:txBody>
      </p:sp>
    </p:spTree>
    <p:extLst>
      <p:ext uri="{BB962C8B-B14F-4D97-AF65-F5344CB8AC3E}">
        <p14:creationId xmlns:p14="http://schemas.microsoft.com/office/powerpoint/2010/main" val="19179460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745272" y="2234281"/>
            <a:ext cx="7611328" cy="1569660"/>
          </a:xfrm>
          <a:prstGeom prst="rect">
            <a:avLst/>
          </a:prstGeom>
          <a:noFill/>
        </p:spPr>
        <p:txBody>
          <a:bodyPr wrap="square" rtlCol="0">
            <a:spAutoFit/>
          </a:bodyPr>
          <a:lstStyle/>
          <a:p>
            <a:pPr algn="ctr"/>
            <a:r>
              <a:rPr lang="en-US" sz="2400" dirty="0" smtClean="0"/>
              <a:t>Learners use the language of study to investigate, explain, and reflect on the nature of language through comparisons of the language studied and their own.</a:t>
            </a:r>
          </a:p>
          <a:p>
            <a:pPr algn="ctr"/>
            <a:endParaRPr lang="en-US" sz="2400" dirty="0"/>
          </a:p>
        </p:txBody>
      </p:sp>
      <p:sp>
        <p:nvSpPr>
          <p:cNvPr id="9" name="TextBox 8"/>
          <p:cNvSpPr txBox="1"/>
          <p:nvPr/>
        </p:nvSpPr>
        <p:spPr>
          <a:xfrm>
            <a:off x="2820535" y="1772616"/>
            <a:ext cx="3460803" cy="461665"/>
          </a:xfrm>
          <a:prstGeom prst="rect">
            <a:avLst/>
          </a:prstGeom>
          <a:noFill/>
        </p:spPr>
        <p:txBody>
          <a:bodyPr wrap="none" rtlCol="0">
            <a:spAutoFit/>
          </a:bodyPr>
          <a:lstStyle/>
          <a:p>
            <a:r>
              <a:rPr lang="en-US" sz="2400" b="1" dirty="0" smtClean="0">
                <a:solidFill>
                  <a:schemeClr val="accent6"/>
                </a:solidFill>
              </a:rPr>
              <a:t>Language Comparisons </a:t>
            </a:r>
            <a:endParaRPr lang="en-US" sz="2400">
              <a:solidFill>
                <a:schemeClr val="accent6"/>
              </a:solidFill>
            </a:endParaRPr>
          </a:p>
        </p:txBody>
      </p:sp>
      <p:pic>
        <p:nvPicPr>
          <p:cNvPr id="13" name="Picture 12" descr="appel530x300.jpg"/>
          <p:cNvPicPr>
            <a:picLocks noChangeAspect="1"/>
          </p:cNvPicPr>
          <p:nvPr/>
        </p:nvPicPr>
        <p:blipFill>
          <a:blip r:embed="rId3"/>
          <a:stretch>
            <a:fillRect/>
          </a:stretch>
        </p:blipFill>
        <p:spPr>
          <a:xfrm>
            <a:off x="2173898" y="3565334"/>
            <a:ext cx="4636313" cy="2624328"/>
          </a:xfrm>
          <a:prstGeom prst="rect">
            <a:avLst/>
          </a:prstGeom>
        </p:spPr>
      </p:pic>
    </p:spTree>
    <p:extLst>
      <p:ext uri="{BB962C8B-B14F-4D97-AF65-F5344CB8AC3E}">
        <p14:creationId xmlns:p14="http://schemas.microsoft.com/office/powerpoint/2010/main" val="11570591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516672" y="2730500"/>
            <a:ext cx="4014975" cy="2308324"/>
          </a:xfrm>
          <a:prstGeom prst="rect">
            <a:avLst/>
          </a:prstGeom>
          <a:noFill/>
        </p:spPr>
        <p:txBody>
          <a:bodyPr wrap="square" rtlCol="0">
            <a:spAutoFit/>
          </a:bodyPr>
          <a:lstStyle/>
          <a:p>
            <a:r>
              <a:rPr lang="en-US" sz="2400" dirty="0" smtClean="0"/>
              <a:t>Learners use the language of study to investigate, explain, and reflect on the concept of culture through comparisons of the cultures studied and their own.</a:t>
            </a:r>
          </a:p>
        </p:txBody>
      </p:sp>
      <p:sp>
        <p:nvSpPr>
          <p:cNvPr id="7" name="TextBox 6"/>
          <p:cNvSpPr txBox="1"/>
          <p:nvPr/>
        </p:nvSpPr>
        <p:spPr>
          <a:xfrm>
            <a:off x="533400" y="1804610"/>
            <a:ext cx="3080523" cy="461665"/>
          </a:xfrm>
          <a:prstGeom prst="rect">
            <a:avLst/>
          </a:prstGeom>
          <a:noFill/>
        </p:spPr>
        <p:txBody>
          <a:bodyPr wrap="none" rtlCol="0">
            <a:spAutoFit/>
          </a:bodyPr>
          <a:lstStyle/>
          <a:p>
            <a:r>
              <a:rPr lang="en-US" sz="2400" b="1" dirty="0" smtClean="0">
                <a:solidFill>
                  <a:schemeClr val="accent6"/>
                </a:solidFill>
              </a:rPr>
              <a:t>Cultural Comparisons </a:t>
            </a:r>
            <a:endParaRPr lang="en-US" sz="2400">
              <a:solidFill>
                <a:schemeClr val="accent6"/>
              </a:solidFill>
            </a:endParaRPr>
          </a:p>
        </p:txBody>
      </p:sp>
      <p:pic>
        <p:nvPicPr>
          <p:cNvPr id="10" name="Picture 9" descr="images.jpeg"/>
          <p:cNvPicPr>
            <a:picLocks noChangeAspect="1"/>
          </p:cNvPicPr>
          <p:nvPr/>
        </p:nvPicPr>
        <p:blipFill>
          <a:blip r:embed="rId3"/>
          <a:stretch>
            <a:fillRect/>
          </a:stretch>
        </p:blipFill>
        <p:spPr>
          <a:xfrm>
            <a:off x="5421083" y="2010324"/>
            <a:ext cx="2909984" cy="3730752"/>
          </a:xfrm>
          <a:prstGeom prst="rect">
            <a:avLst/>
          </a:prstGeom>
        </p:spPr>
      </p:pic>
    </p:spTree>
    <p:extLst>
      <p:ext uri="{BB962C8B-B14F-4D97-AF65-F5344CB8AC3E}">
        <p14:creationId xmlns:p14="http://schemas.microsoft.com/office/powerpoint/2010/main" val="2847623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graphicFrame>
        <p:nvGraphicFramePr>
          <p:cNvPr id="4" name="Content Placeholder 3"/>
          <p:cNvGraphicFramePr>
            <a:graphicFrameLocks noGrp="1"/>
          </p:cNvGraphicFramePr>
          <p:nvPr>
            <p:ph idx="4294967295"/>
            <p:extLst/>
          </p:nvPr>
        </p:nvGraphicFramePr>
        <p:xfrm>
          <a:off x="749242" y="1562913"/>
          <a:ext cx="7915277" cy="2316480"/>
        </p:xfrm>
        <a:graphic>
          <a:graphicData uri="http://schemas.openxmlformats.org/drawingml/2006/table">
            <a:tbl>
              <a:tblPr firstRow="1" bandRow="1">
                <a:tableStyleId>{5C22544A-7EE6-4342-B048-85BDC9FD1C3A}</a:tableStyleId>
              </a:tblPr>
              <a:tblGrid>
                <a:gridCol w="1785309"/>
                <a:gridCol w="3064984"/>
                <a:gridCol w="3064984"/>
              </a:tblGrid>
              <a:tr h="370840">
                <a:tc rowSpan="2">
                  <a:txBody>
                    <a:bodyPr/>
                    <a:lstStyle/>
                    <a:p>
                      <a:r>
                        <a:rPr lang="en-US" sz="2000" dirty="0" smtClean="0"/>
                        <a:t>Comparisons</a:t>
                      </a:r>
                      <a:endParaRPr lang="en-US" sz="2000" dirty="0"/>
                    </a:p>
                  </a:txBody>
                  <a:tcPr marL="68580" marR="68580" anchor="ctr"/>
                </a:tc>
                <a:tc>
                  <a:txBody>
                    <a:bodyPr/>
                    <a:lstStyle/>
                    <a:p>
                      <a:pPr algn="ctr"/>
                      <a:r>
                        <a:rPr lang="en-US" sz="2000" dirty="0" smtClean="0"/>
                        <a:t>Language Comparisons</a:t>
                      </a:r>
                      <a:endParaRPr lang="en-US" sz="2000" dirty="0"/>
                    </a:p>
                  </a:txBody>
                  <a:tcPr marL="68580" marR="68580"/>
                </a:tc>
                <a:tc>
                  <a:txBody>
                    <a:bodyPr/>
                    <a:lstStyle/>
                    <a:p>
                      <a:pPr algn="ctr"/>
                      <a:r>
                        <a:rPr lang="en-US" sz="2000" dirty="0" smtClean="0"/>
                        <a:t>Cultural Comparisons</a:t>
                      </a:r>
                      <a:endParaRPr lang="en-US" sz="2000" dirty="0"/>
                    </a:p>
                  </a:txBody>
                  <a:tcPr marL="68580" marR="68580"/>
                </a:tc>
              </a:tr>
              <a:tr h="370840">
                <a:tc vMerge="1">
                  <a:txBody>
                    <a:bodyPr/>
                    <a:lstStyle/>
                    <a:p>
                      <a:endParaRPr lang="en-US" dirty="0"/>
                    </a:p>
                  </a:txBody>
                  <a:tcPr/>
                </a:tc>
                <a:tc>
                  <a:txBody>
                    <a:bodyPr/>
                    <a:lstStyle/>
                    <a:p>
                      <a:pPr marL="91440" indent="-91440">
                        <a:buFont typeface="Arial"/>
                        <a:buChar char="•"/>
                      </a:pPr>
                      <a:r>
                        <a:rPr lang="en-US" sz="2000" b="0" dirty="0" err="1" smtClean="0"/>
                        <a:t>S’engager </a:t>
                      </a:r>
                      <a:r>
                        <a:rPr lang="en-US" sz="1800" b="0" i="1" dirty="0" err="1" smtClean="0"/>
                        <a:t>(to get involved, commit)</a:t>
                      </a:r>
                      <a:endParaRPr lang="en-US" sz="1800" b="0" i="1" dirty="0" smtClean="0"/>
                    </a:p>
                    <a:p>
                      <a:pPr marL="91440" indent="-91440">
                        <a:buFont typeface="Arial"/>
                        <a:buChar char="•"/>
                      </a:pPr>
                      <a:r>
                        <a:rPr lang="en-US" sz="2000" b="0" dirty="0" smtClean="0"/>
                        <a:t>Une espèce en voie de disparition </a:t>
                      </a:r>
                      <a:r>
                        <a:rPr lang="en-US" sz="1600" b="0" i="1" dirty="0" smtClean="0"/>
                        <a:t>(in danger of extinction)</a:t>
                      </a:r>
                    </a:p>
                  </a:txBody>
                  <a:tcPr/>
                </a:tc>
                <a:tc>
                  <a:txBody>
                    <a:bodyPr/>
                    <a:lstStyle/>
                    <a:p>
                      <a:pPr marL="91440" indent="-91440">
                        <a:buFont typeface="Arial"/>
                        <a:buChar char="•"/>
                      </a:pPr>
                      <a:r>
                        <a:rPr lang="en-US" sz="2000" b="0" kern="1200" dirty="0" smtClean="0">
                          <a:effectLst/>
                        </a:rPr>
                        <a:t>National</a:t>
                      </a:r>
                      <a:r>
                        <a:rPr lang="en-US" sz="2000" b="0" kern="1200" baseline="0" dirty="0" smtClean="0">
                          <a:effectLst/>
                        </a:rPr>
                        <a:t> celebration of nature</a:t>
                      </a:r>
                    </a:p>
                    <a:p>
                      <a:pPr marL="91440" indent="-91440">
                        <a:buFont typeface="Arial"/>
                        <a:buChar char="•"/>
                      </a:pPr>
                      <a:r>
                        <a:rPr lang="en-US" sz="2000" b="0" kern="1200" baseline="0" dirty="0" smtClean="0">
                          <a:effectLst/>
                        </a:rPr>
                        <a:t>Importance of protecting the environment – national charter added to Constitution</a:t>
                      </a:r>
                      <a:endParaRPr lang="en-US" sz="2000" b="0" kern="1200" dirty="0" smtClean="0">
                        <a:effectLst/>
                      </a:endParaRPr>
                    </a:p>
                  </a:txBody>
                  <a:tcPr/>
                </a:tc>
              </a:tr>
            </a:tbl>
          </a:graphicData>
        </a:graphic>
      </p:graphicFrame>
      <p:sp>
        <p:nvSpPr>
          <p:cNvPr id="5" name="TextBox 4"/>
          <p:cNvSpPr txBox="1"/>
          <p:nvPr/>
        </p:nvSpPr>
        <p:spPr>
          <a:xfrm>
            <a:off x="516672" y="4127500"/>
            <a:ext cx="8348805" cy="1938992"/>
          </a:xfrm>
          <a:prstGeom prst="rect">
            <a:avLst/>
          </a:prstGeom>
          <a:noFill/>
        </p:spPr>
        <p:txBody>
          <a:bodyPr wrap="square" rtlCol="0">
            <a:spAutoFit/>
          </a:bodyPr>
          <a:lstStyle/>
          <a:p>
            <a:r>
              <a:rPr lang="en-US" sz="2000" b="1" dirty="0" smtClean="0">
                <a:solidFill>
                  <a:schemeClr val="accent6"/>
                </a:solidFill>
              </a:rPr>
              <a:t>Language Comparisons:  </a:t>
            </a:r>
            <a:r>
              <a:rPr lang="en-US" sz="2000" dirty="0" smtClean="0"/>
              <a:t>Learners use the language of study to investigate, explain, and reflect on the nature of language through comparisons of the language studied and their own.</a:t>
            </a:r>
            <a:endParaRPr lang="en-US" sz="2000" dirty="0"/>
          </a:p>
          <a:p>
            <a:r>
              <a:rPr lang="en-US" sz="2000" b="1" dirty="0" smtClean="0">
                <a:solidFill>
                  <a:schemeClr val="accent6"/>
                </a:solidFill>
              </a:rPr>
              <a:t>Cultural Comparisons:  </a:t>
            </a:r>
            <a:r>
              <a:rPr lang="en-US" sz="2000" dirty="0" smtClean="0"/>
              <a:t>Learners use the language of study to investigate, explain, and reflect on the concept of culture through comparisons of the cultures studied and their own.</a:t>
            </a:r>
            <a:endParaRPr lang="en-US" sz="2000" dirty="0"/>
          </a:p>
        </p:txBody>
      </p:sp>
    </p:spTree>
    <p:extLst>
      <p:ext uri="{BB962C8B-B14F-4D97-AF65-F5344CB8AC3E}">
        <p14:creationId xmlns:p14="http://schemas.microsoft.com/office/powerpoint/2010/main" val="2446625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5" name="TextBox 4"/>
          <p:cNvSpPr txBox="1"/>
          <p:nvPr/>
        </p:nvSpPr>
        <p:spPr>
          <a:xfrm>
            <a:off x="865637" y="2040735"/>
            <a:ext cx="7275063" cy="1200328"/>
          </a:xfrm>
          <a:prstGeom prst="rect">
            <a:avLst/>
          </a:prstGeom>
          <a:noFill/>
        </p:spPr>
        <p:txBody>
          <a:bodyPr wrap="square" rtlCol="0">
            <a:spAutoFit/>
          </a:bodyPr>
          <a:lstStyle/>
          <a:p>
            <a:pPr algn="ctr"/>
            <a:r>
              <a:rPr lang="en-US" sz="2400" dirty="0" smtClean="0"/>
              <a:t>Learners use the language both within and beyond the classroom to interact and collaborate in their community and the globalized world.</a:t>
            </a:r>
            <a:endParaRPr lang="en-US" sz="2400" dirty="0">
              <a:solidFill>
                <a:srgbClr val="00C6BB"/>
              </a:solidFill>
            </a:endParaRPr>
          </a:p>
        </p:txBody>
      </p:sp>
      <p:sp>
        <p:nvSpPr>
          <p:cNvPr id="7" name="TextBox 6"/>
          <p:cNvSpPr txBox="1"/>
          <p:nvPr/>
        </p:nvSpPr>
        <p:spPr>
          <a:xfrm>
            <a:off x="2138278" y="1579070"/>
            <a:ext cx="4455130" cy="461665"/>
          </a:xfrm>
          <a:prstGeom prst="rect">
            <a:avLst/>
          </a:prstGeom>
          <a:noFill/>
        </p:spPr>
        <p:txBody>
          <a:bodyPr wrap="none" rtlCol="0">
            <a:spAutoFit/>
          </a:bodyPr>
          <a:lstStyle/>
          <a:p>
            <a:r>
              <a:rPr lang="en-US" sz="2400" b="1" dirty="0" smtClean="0">
                <a:solidFill>
                  <a:schemeClr val="accent6"/>
                </a:solidFill>
              </a:rPr>
              <a:t>School and Global Communities </a:t>
            </a:r>
            <a:endParaRPr lang="en-US" sz="2400" dirty="0">
              <a:solidFill>
                <a:schemeClr val="accent6"/>
              </a:solidFill>
            </a:endParaRPr>
          </a:p>
        </p:txBody>
      </p:sp>
      <p:pic>
        <p:nvPicPr>
          <p:cNvPr id="12" name="Picture 11" descr="Screen Shot 2015-07-12 at 10.28.04 PM.png"/>
          <p:cNvPicPr>
            <a:picLocks noChangeAspect="1"/>
          </p:cNvPicPr>
          <p:nvPr/>
        </p:nvPicPr>
        <p:blipFill>
          <a:blip r:embed="rId3"/>
          <a:stretch>
            <a:fillRect/>
          </a:stretch>
        </p:blipFill>
        <p:spPr>
          <a:xfrm>
            <a:off x="1660088" y="3342663"/>
            <a:ext cx="5686160" cy="3008376"/>
          </a:xfrm>
          <a:prstGeom prst="rect">
            <a:avLst/>
          </a:prstGeom>
        </p:spPr>
      </p:pic>
    </p:spTree>
    <p:extLst>
      <p:ext uri="{BB962C8B-B14F-4D97-AF65-F5344CB8AC3E}">
        <p14:creationId xmlns:p14="http://schemas.microsoft.com/office/powerpoint/2010/main" val="231453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5" name="TextBox 4"/>
          <p:cNvSpPr txBox="1"/>
          <p:nvPr/>
        </p:nvSpPr>
        <p:spPr>
          <a:xfrm>
            <a:off x="609600" y="3098800"/>
            <a:ext cx="3670300" cy="1938992"/>
          </a:xfrm>
          <a:prstGeom prst="rect">
            <a:avLst/>
          </a:prstGeom>
          <a:noFill/>
        </p:spPr>
        <p:txBody>
          <a:bodyPr wrap="square" rtlCol="0">
            <a:spAutoFit/>
          </a:bodyPr>
          <a:lstStyle/>
          <a:p>
            <a:r>
              <a:rPr lang="en-US" sz="2400" dirty="0" smtClean="0"/>
              <a:t>Learners set goals and reflect on their progress in using languages for enjoyment, enrichment, and advancement.</a:t>
            </a:r>
            <a:endParaRPr lang="en-US" sz="2400" dirty="0"/>
          </a:p>
        </p:txBody>
      </p:sp>
      <p:sp>
        <p:nvSpPr>
          <p:cNvPr id="7" name="TextBox 6"/>
          <p:cNvSpPr txBox="1"/>
          <p:nvPr/>
        </p:nvSpPr>
        <p:spPr>
          <a:xfrm>
            <a:off x="1068562" y="1824690"/>
            <a:ext cx="2579552" cy="461665"/>
          </a:xfrm>
          <a:prstGeom prst="rect">
            <a:avLst/>
          </a:prstGeom>
          <a:noFill/>
        </p:spPr>
        <p:txBody>
          <a:bodyPr wrap="none" rtlCol="0">
            <a:spAutoFit/>
          </a:bodyPr>
          <a:lstStyle/>
          <a:p>
            <a:r>
              <a:rPr lang="en-US" sz="2400" b="1" dirty="0" smtClean="0">
                <a:solidFill>
                  <a:schemeClr val="accent6"/>
                </a:solidFill>
              </a:rPr>
              <a:t>Lifelong Learning </a:t>
            </a:r>
            <a:endParaRPr lang="en-US" sz="2400" dirty="0">
              <a:solidFill>
                <a:schemeClr val="accent6"/>
              </a:solidFill>
            </a:endParaRPr>
          </a:p>
        </p:txBody>
      </p:sp>
      <p:pic>
        <p:nvPicPr>
          <p:cNvPr id="11" name="Picture 10" descr="images.jpeg"/>
          <p:cNvPicPr>
            <a:picLocks noChangeAspect="1"/>
          </p:cNvPicPr>
          <p:nvPr/>
        </p:nvPicPr>
        <p:blipFill>
          <a:blip r:embed="rId3"/>
          <a:stretch>
            <a:fillRect/>
          </a:stretch>
        </p:blipFill>
        <p:spPr>
          <a:xfrm>
            <a:off x="4914900" y="1756870"/>
            <a:ext cx="3306021" cy="3931920"/>
          </a:xfrm>
          <a:prstGeom prst="rect">
            <a:avLst/>
          </a:prstGeom>
        </p:spPr>
      </p:pic>
    </p:spTree>
    <p:extLst>
      <p:ext uri="{BB962C8B-B14F-4D97-AF65-F5344CB8AC3E}">
        <p14:creationId xmlns:p14="http://schemas.microsoft.com/office/powerpoint/2010/main" val="11617389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717937653"/>
              </p:ext>
            </p:extLst>
          </p:nvPr>
        </p:nvGraphicFramePr>
        <p:xfrm>
          <a:off x="317500" y="1493838"/>
          <a:ext cx="8548697" cy="3051633"/>
        </p:xfrm>
        <a:graphic>
          <a:graphicData uri="http://schemas.openxmlformats.org/drawingml/2006/table">
            <a:tbl>
              <a:tblPr firstRow="1" bandRow="1">
                <a:tableStyleId>{5C22544A-7EE6-4342-B048-85BDC9FD1C3A}</a:tableStyleId>
              </a:tblPr>
              <a:tblGrid>
                <a:gridCol w="1883641"/>
                <a:gridCol w="3332528"/>
                <a:gridCol w="3332528"/>
              </a:tblGrid>
              <a:tr h="651369">
                <a:tc rowSpan="2">
                  <a:txBody>
                    <a:bodyPr/>
                    <a:lstStyle/>
                    <a:p>
                      <a:pPr algn="ctr"/>
                      <a:r>
                        <a:rPr lang="en-US" sz="2000" dirty="0" smtClean="0"/>
                        <a:t>Communities</a:t>
                      </a:r>
                      <a:endParaRPr lang="en-US" sz="2000" dirty="0">
                        <a:solidFill>
                          <a:schemeClr val="tx1"/>
                        </a:solidFill>
                      </a:endParaRPr>
                    </a:p>
                  </a:txBody>
                  <a:tcPr marL="68580" marR="68580" anchor="ctr"/>
                </a:tc>
                <a:tc>
                  <a:txBody>
                    <a:bodyPr/>
                    <a:lstStyle/>
                    <a:p>
                      <a:pPr algn="ctr"/>
                      <a:r>
                        <a:rPr lang="en-US" sz="2000" dirty="0" smtClean="0"/>
                        <a:t>School and Global Communities</a:t>
                      </a:r>
                      <a:endParaRPr lang="en-US" sz="2000" dirty="0"/>
                    </a:p>
                  </a:txBody>
                  <a:tcPr marL="68580" marR="68580"/>
                </a:tc>
                <a:tc>
                  <a:txBody>
                    <a:bodyPr/>
                    <a:lstStyle/>
                    <a:p>
                      <a:pPr algn="ctr"/>
                      <a:r>
                        <a:rPr lang="en-US" sz="2000" dirty="0" smtClean="0"/>
                        <a:t>Lifelong Learning</a:t>
                      </a:r>
                      <a:endParaRPr lang="en-US" sz="2000" dirty="0"/>
                    </a:p>
                  </a:txBody>
                  <a:tcPr marL="68580" marR="68580"/>
                </a:tc>
              </a:tr>
              <a:tr h="2350593">
                <a:tc vMerge="1">
                  <a:txBody>
                    <a:bodyPr/>
                    <a:lstStyle/>
                    <a:p>
                      <a:endParaRPr lang="en-US" dirty="0"/>
                    </a:p>
                  </a:txBody>
                  <a:tcPr/>
                </a:tc>
                <a:tc>
                  <a:txBody>
                    <a:bodyPr/>
                    <a:lstStyle/>
                    <a:p>
                      <a:pPr marL="91440" indent="-91440">
                        <a:buFont typeface="Arial"/>
                        <a:buChar char="•"/>
                      </a:pPr>
                      <a:r>
                        <a:rPr lang="en-US" sz="2000" b="0" kern="1200" dirty="0" smtClean="0">
                          <a:effectLst/>
                        </a:rPr>
                        <a:t>Small groups work to inform others about challenges</a:t>
                      </a:r>
                      <a:r>
                        <a:rPr lang="en-US" sz="2000" b="0" kern="1200" baseline="0" dirty="0" smtClean="0">
                          <a:effectLst/>
                        </a:rPr>
                        <a:t> related to biodiversity</a:t>
                      </a:r>
                    </a:p>
                    <a:p>
                      <a:pPr marL="91440" marR="0" indent="-91440" algn="l" defTabSz="914400" rtl="0" eaLnBrk="1" fontAlgn="auto" latinLnBrk="0" hangingPunct="1">
                        <a:lnSpc>
                          <a:spcPct val="100000"/>
                        </a:lnSpc>
                        <a:spcBef>
                          <a:spcPts val="0"/>
                        </a:spcBef>
                        <a:spcAft>
                          <a:spcPts val="0"/>
                        </a:spcAft>
                        <a:buClrTx/>
                        <a:buSzTx/>
                        <a:buFont typeface="Arial"/>
                        <a:buChar char="•"/>
                        <a:tabLst/>
                        <a:defRPr/>
                      </a:pPr>
                      <a:r>
                        <a:rPr lang="en-US" sz="2000" b="0" kern="1200" baseline="0" dirty="0" smtClean="0">
                          <a:effectLst/>
                        </a:rPr>
                        <a:t>Following environmental initiatives on Twitter</a:t>
                      </a:r>
                      <a:endParaRPr lang="en-US" sz="2000" b="0" kern="1200" dirty="0" smtClean="0">
                        <a:solidFill>
                          <a:schemeClr val="bg1"/>
                        </a:solidFill>
                      </a:endParaRPr>
                    </a:p>
                  </a:txBody>
                  <a:tcPr/>
                </a:tc>
                <a:tc>
                  <a:txBody>
                    <a:bodyPr/>
                    <a:lstStyle/>
                    <a:p>
                      <a:pPr marL="91440" indent="-91440">
                        <a:buFont typeface="Arial"/>
                        <a:buChar char="•"/>
                      </a:pPr>
                      <a:r>
                        <a:rPr lang="en-US" sz="2000" b="0" kern="1200" dirty="0" smtClean="0">
                          <a:effectLst/>
                        </a:rPr>
                        <a:t>Ongoing</a:t>
                      </a:r>
                      <a:r>
                        <a:rPr lang="en-US" sz="2000" b="0" kern="1200" baseline="0" dirty="0" smtClean="0">
                          <a:effectLst/>
                        </a:rPr>
                        <a:t> awareness and action related to biodiversity</a:t>
                      </a:r>
                      <a:endParaRPr lang="en-US" sz="2000" b="0" kern="1200" dirty="0" smtClean="0">
                        <a:effectLst/>
                      </a:endParaRPr>
                    </a:p>
                    <a:p>
                      <a:pPr marL="91440" indent="-91440">
                        <a:buFont typeface="Arial"/>
                        <a:buChar char="•"/>
                      </a:pPr>
                      <a:r>
                        <a:rPr lang="en-US" sz="2000" b="0" kern="1200" dirty="0" smtClean="0">
                          <a:effectLst/>
                        </a:rPr>
                        <a:t>Self-assessment of progress towards unit goals</a:t>
                      </a:r>
                      <a:endParaRPr lang="en-US" sz="2000" b="0" dirty="0"/>
                    </a:p>
                  </a:txBody>
                  <a:tcPr/>
                </a:tc>
              </a:tr>
            </a:tbl>
          </a:graphicData>
        </a:graphic>
      </p:graphicFrame>
      <p:sp>
        <p:nvSpPr>
          <p:cNvPr id="5" name="TextBox 4"/>
          <p:cNvSpPr txBox="1"/>
          <p:nvPr/>
        </p:nvSpPr>
        <p:spPr>
          <a:xfrm>
            <a:off x="470356" y="4799746"/>
            <a:ext cx="8395841" cy="1631216"/>
          </a:xfrm>
          <a:prstGeom prst="rect">
            <a:avLst/>
          </a:prstGeom>
          <a:noFill/>
        </p:spPr>
        <p:txBody>
          <a:bodyPr wrap="square" rtlCol="0">
            <a:spAutoFit/>
          </a:bodyPr>
          <a:lstStyle/>
          <a:p>
            <a:r>
              <a:rPr lang="en-US" sz="2000" b="1" dirty="0" smtClean="0">
                <a:solidFill>
                  <a:schemeClr val="accent6"/>
                </a:solidFill>
              </a:rPr>
              <a:t>School and Global Communities:  </a:t>
            </a:r>
            <a:r>
              <a:rPr lang="en-US" sz="2000" dirty="0" smtClean="0"/>
              <a:t>Learners use the language both within and beyond the classroom to interact and collaborate in their community and the globalized world.</a:t>
            </a:r>
            <a:endParaRPr lang="en-US" sz="2000" dirty="0">
              <a:solidFill>
                <a:srgbClr val="00C6BB"/>
              </a:solidFill>
            </a:endParaRPr>
          </a:p>
          <a:p>
            <a:r>
              <a:rPr lang="en-US" sz="2000" b="1" dirty="0" smtClean="0">
                <a:solidFill>
                  <a:schemeClr val="accent6"/>
                </a:solidFill>
              </a:rPr>
              <a:t>Lifelong Learning:  </a:t>
            </a:r>
            <a:r>
              <a:rPr lang="en-US" sz="2000" dirty="0" smtClean="0"/>
              <a:t>Learners set goals and reflect on their progress in using languages for enjoyment, enrichment, and advancement.</a:t>
            </a:r>
            <a:endParaRPr lang="en-US" sz="2000" dirty="0"/>
          </a:p>
        </p:txBody>
      </p:sp>
    </p:spTree>
    <p:extLst>
      <p:ext uri="{BB962C8B-B14F-4D97-AF65-F5344CB8AC3E}">
        <p14:creationId xmlns:p14="http://schemas.microsoft.com/office/powerpoint/2010/main" val="16710854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Setting Goals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1034641750"/>
              </p:ext>
            </p:extLst>
          </p:nvPr>
        </p:nvGraphicFramePr>
        <p:xfrm>
          <a:off x="507423" y="1690689"/>
          <a:ext cx="8241434" cy="4114800"/>
        </p:xfrm>
        <a:graphic>
          <a:graphicData uri="http://schemas.openxmlformats.org/drawingml/2006/table">
            <a:tbl>
              <a:tblPr firstRow="1" bandRow="1">
                <a:tableStyleId>{B301B821-A1FF-4177-AEE7-76D212191A09}</a:tableStyleId>
              </a:tblPr>
              <a:tblGrid>
                <a:gridCol w="2230450"/>
                <a:gridCol w="6010984"/>
              </a:tblGrid>
              <a:tr h="4087091">
                <a:tc>
                  <a:txBody>
                    <a:bodyPr/>
                    <a:lstStyle/>
                    <a:p>
                      <a:r>
                        <a:rPr lang="en-US" sz="2400" b="0" dirty="0" smtClean="0">
                          <a:solidFill>
                            <a:schemeClr val="bg1"/>
                          </a:solidFill>
                        </a:rPr>
                        <a:t>What should</a:t>
                      </a:r>
                      <a:r>
                        <a:rPr lang="en-US" sz="2400" b="0" baseline="0" dirty="0" smtClean="0">
                          <a:solidFill>
                            <a:schemeClr val="bg1"/>
                          </a:solidFill>
                        </a:rPr>
                        <a:t> learners know and be able to do by the end of the unit?</a:t>
                      </a:r>
                      <a:endParaRPr lang="en-US" sz="2400" b="0" i="1" dirty="0" smtClean="0">
                        <a:solidFill>
                          <a:schemeClr val="bg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r>
                        <a:rPr lang="en-US" sz="2400" b="0" dirty="0" smtClean="0">
                          <a:solidFill>
                            <a:schemeClr val="bg1"/>
                          </a:solidFill>
                        </a:rPr>
                        <a:t>Learners will be able to:</a:t>
                      </a:r>
                    </a:p>
                    <a:p>
                      <a:pPr marL="285750" lvl="0" indent="-285750">
                        <a:buFont typeface="Arial" panose="020B0604020202020204" pitchFamily="34" charset="0"/>
                        <a:buChar char="•"/>
                      </a:pPr>
                      <a:r>
                        <a:rPr lang="en-US" sz="2400" b="0" kern="1200" dirty="0" smtClean="0">
                          <a:solidFill>
                            <a:schemeClr val="bg1"/>
                          </a:solidFill>
                          <a:effectLst/>
                        </a:rPr>
                        <a:t>Define</a:t>
                      </a:r>
                      <a:r>
                        <a:rPr lang="en-US" sz="2400" b="0" kern="1200" baseline="0" dirty="0" smtClean="0">
                          <a:solidFill>
                            <a:schemeClr val="bg1"/>
                          </a:solidFill>
                          <a:effectLst/>
                        </a:rPr>
                        <a:t> “biodiversity” and why it is important to life on Earth</a:t>
                      </a:r>
                      <a:endParaRPr lang="en-US" sz="2400" b="0" kern="1200" dirty="0" smtClean="0">
                        <a:solidFill>
                          <a:schemeClr val="bg1"/>
                        </a:solidFill>
                        <a:effectLst/>
                      </a:endParaRPr>
                    </a:p>
                    <a:p>
                      <a:pPr marL="285750" lvl="0" indent="-285750">
                        <a:buFont typeface="Arial" panose="020B0604020202020204" pitchFamily="34" charset="0"/>
                        <a:buChar char="•"/>
                      </a:pPr>
                      <a:r>
                        <a:rPr lang="en-US" sz="2400" b="0" kern="1200" dirty="0" smtClean="0">
                          <a:solidFill>
                            <a:schemeClr val="bg1"/>
                          </a:solidFill>
                          <a:effectLst/>
                        </a:rPr>
                        <a:t>Give</a:t>
                      </a:r>
                      <a:r>
                        <a:rPr lang="en-US" sz="2400" b="0" kern="1200" baseline="0" dirty="0" smtClean="0">
                          <a:solidFill>
                            <a:schemeClr val="bg1"/>
                          </a:solidFill>
                          <a:effectLst/>
                        </a:rPr>
                        <a:t> reasons w</a:t>
                      </a:r>
                      <a:r>
                        <a:rPr lang="en-US" sz="2400" b="0" kern="1200" dirty="0" smtClean="0">
                          <a:solidFill>
                            <a:schemeClr val="bg1"/>
                          </a:solidFill>
                          <a:effectLst/>
                        </a:rPr>
                        <a:t>hy</a:t>
                      </a:r>
                      <a:r>
                        <a:rPr lang="en-US" sz="2400" b="0" kern="1200" baseline="0" dirty="0" smtClean="0">
                          <a:solidFill>
                            <a:schemeClr val="bg1"/>
                          </a:solidFill>
                          <a:effectLst/>
                        </a:rPr>
                        <a:t> biodiversity is disappearing locally, regionally, globally</a:t>
                      </a:r>
                      <a:r>
                        <a:rPr lang="en-US" sz="2400" b="0" kern="1200" dirty="0" smtClean="0">
                          <a:solidFill>
                            <a:schemeClr val="bg1"/>
                          </a:solidFill>
                          <a:effectLst/>
                        </a:rPr>
                        <a:t> </a:t>
                      </a:r>
                    </a:p>
                    <a:p>
                      <a:pPr marL="285750" lvl="0" indent="-285750">
                        <a:buFont typeface="Arial" panose="020B0604020202020204" pitchFamily="34" charset="0"/>
                        <a:buChar char="•"/>
                      </a:pPr>
                      <a:r>
                        <a:rPr lang="en-US" sz="2400" b="0" kern="1200" dirty="0" smtClean="0">
                          <a:solidFill>
                            <a:schemeClr val="bg1"/>
                          </a:solidFill>
                          <a:effectLst/>
                        </a:rPr>
                        <a:t>Give</a:t>
                      </a:r>
                      <a:r>
                        <a:rPr lang="en-US" sz="2400" b="0" kern="1200" baseline="0" dirty="0" smtClean="0">
                          <a:solidFill>
                            <a:schemeClr val="bg1"/>
                          </a:solidFill>
                          <a:effectLst/>
                        </a:rPr>
                        <a:t> examples of endangered species</a:t>
                      </a:r>
                    </a:p>
                    <a:p>
                      <a:pPr marL="285750" lvl="0" indent="-285750">
                        <a:buFont typeface="Arial" panose="020B0604020202020204" pitchFamily="34" charset="0"/>
                        <a:buChar char="•"/>
                      </a:pPr>
                      <a:r>
                        <a:rPr lang="en-US" sz="2400" b="0" kern="1200" baseline="0" dirty="0" smtClean="0">
                          <a:solidFill>
                            <a:schemeClr val="bg1"/>
                          </a:solidFill>
                          <a:effectLst/>
                        </a:rPr>
                        <a:t>Compare biodiversity efforts in the French-speaking world and the US</a:t>
                      </a:r>
                      <a:endParaRPr lang="en-US" sz="2400" b="0" kern="1200" dirty="0" smtClean="0">
                        <a:solidFill>
                          <a:schemeClr val="bg1"/>
                        </a:solidFill>
                        <a:effectLst/>
                      </a:endParaRPr>
                    </a:p>
                    <a:p>
                      <a:pPr marL="285750" lvl="0" indent="-285750">
                        <a:buFont typeface="Arial" panose="020B0604020202020204" pitchFamily="34" charset="0"/>
                        <a:buChar char="•"/>
                      </a:pPr>
                      <a:r>
                        <a:rPr lang="en-US" sz="2400" b="0" kern="1200" dirty="0" smtClean="0">
                          <a:solidFill>
                            <a:schemeClr val="bg1"/>
                          </a:solidFill>
                          <a:effectLst/>
                        </a:rPr>
                        <a:t>Give examples of what individuals</a:t>
                      </a:r>
                      <a:r>
                        <a:rPr lang="en-US" sz="2400" b="0" kern="1200" baseline="0" dirty="0" smtClean="0">
                          <a:solidFill>
                            <a:schemeClr val="bg1"/>
                          </a:solidFill>
                          <a:effectLst/>
                        </a:rPr>
                        <a:t> can do/are doing to sustain the biodiversity of planet Earth and share via Twitter</a:t>
                      </a:r>
                      <a:endParaRPr lang="en-US" sz="2400" b="0" kern="1200" dirty="0" smtClean="0">
                        <a:solidFill>
                          <a:schemeClr val="bg1"/>
                        </a:solidFill>
                        <a:effectLst/>
                        <a:latin typeface="+mn-lt"/>
                        <a:ea typeface="+mn-ea"/>
                        <a:cs typeface="+mn-cs"/>
                      </a:endParaRPr>
                    </a:p>
                  </a:txBody>
                  <a:tcPr>
                    <a:lnL w="12700" cap="flat" cmpd="sng" algn="ctr">
                      <a:solidFill>
                        <a:scrgbClr r="0" g="0" b="0"/>
                      </a:solidFill>
                      <a:prstDash val="solid"/>
                      <a:round/>
                      <a:headEnd type="none" w="med" len="med"/>
                      <a:tailEnd type="none" w="med" len="med"/>
                    </a:lnL>
                    <a:solidFill>
                      <a:schemeClr val="accent1">
                        <a:lumMod val="20000"/>
                        <a:lumOff val="80000"/>
                      </a:schemeClr>
                    </a:solidFill>
                  </a:tcPr>
                </a:tc>
              </a:tr>
            </a:tbl>
          </a:graphicData>
        </a:graphic>
      </p:graphicFrame>
    </p:spTree>
    <p:extLst>
      <p:ext uri="{BB962C8B-B14F-4D97-AF65-F5344CB8AC3E}">
        <p14:creationId xmlns:p14="http://schemas.microsoft.com/office/powerpoint/2010/main" val="7544408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Learning Scenario</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612648" y="1914456"/>
            <a:ext cx="8153400" cy="4495800"/>
          </a:xfrm>
        </p:spPr>
        <p:txBody>
          <a:bodyPr>
            <a:normAutofit fontScale="85000" lnSpcReduction="20000"/>
          </a:bodyPr>
          <a:lstStyle/>
          <a:p>
            <a:pPr marL="0" indent="0">
              <a:lnSpc>
                <a:spcPct val="120000"/>
              </a:lnSpc>
              <a:spcBef>
                <a:spcPts val="100"/>
              </a:spcBef>
              <a:buNone/>
            </a:pPr>
            <a:r>
              <a:rPr lang="en-US"/>
              <a:t>Students will begin by considering</a:t>
            </a:r>
          </a:p>
          <a:p>
            <a:pPr marL="0" indent="0">
              <a:lnSpc>
                <a:spcPct val="120000"/>
              </a:lnSpc>
              <a:spcBef>
                <a:spcPts val="100"/>
              </a:spcBef>
              <a:buNone/>
            </a:pPr>
            <a:r>
              <a:rPr lang="en-US"/>
              <a:t>how one action can have unintended </a:t>
            </a:r>
          </a:p>
          <a:p>
            <a:pPr marL="0" indent="0">
              <a:lnSpc>
                <a:spcPct val="120000"/>
              </a:lnSpc>
              <a:spcBef>
                <a:spcPts val="100"/>
              </a:spcBef>
              <a:buNone/>
            </a:pPr>
            <a:r>
              <a:rPr lang="en-US"/>
              <a:t>consequences in the natural world and </a:t>
            </a:r>
          </a:p>
          <a:p>
            <a:pPr marL="0" indent="0">
              <a:lnSpc>
                <a:spcPct val="120000"/>
              </a:lnSpc>
              <a:spcBef>
                <a:spcPts val="100"/>
              </a:spcBef>
              <a:buNone/>
            </a:pPr>
            <a:r>
              <a:rPr lang="en-US"/>
              <a:t>will name reasons why biodiversity is </a:t>
            </a:r>
          </a:p>
          <a:p>
            <a:pPr marL="0" indent="0">
              <a:lnSpc>
                <a:spcPct val="120000"/>
              </a:lnSpc>
              <a:spcBef>
                <a:spcPts val="100"/>
              </a:spcBef>
              <a:buNone/>
            </a:pPr>
            <a:r>
              <a:rPr lang="en-US"/>
              <a:t>diminishing locally, nationally and globally. </a:t>
            </a:r>
          </a:p>
          <a:p>
            <a:pPr marL="0" indent="0">
              <a:lnSpc>
                <a:spcPct val="120000"/>
              </a:lnSpc>
              <a:spcBef>
                <a:spcPts val="100"/>
              </a:spcBef>
              <a:buNone/>
            </a:pPr>
            <a:r>
              <a:rPr lang="en-US"/>
              <a:t>They will then work collaboratively to define biodiversity in simple terms that younger children can understand and will engage in the discussion of biodiversity via twitter. They will learn about species of plants and animals that are most endangered today and consider how the loss of plants and animals threatens biodiversity. They will consider local and global initiatives for preserving biodiversity and will discuss the role that zoos in the target culture play in promoting biodiversity. Finally, they will work collaboratively to report on initiatives to effect positive change for biodiversity. </a:t>
            </a:r>
          </a:p>
        </p:txBody>
      </p:sp>
      <p:pic>
        <p:nvPicPr>
          <p:cNvPr id="5" name="Content Placeholder 6" descr="Screen Shot 2015-03-21 at 10.33.10 AM.png"/>
          <p:cNvPicPr>
            <a:picLocks noChangeAspect="1"/>
          </p:cNvPicPr>
          <p:nvPr/>
        </p:nvPicPr>
        <p:blipFill>
          <a:blip r:embed="rId3"/>
          <a:stretch>
            <a:fillRect/>
          </a:stretch>
        </p:blipFill>
        <p:spPr>
          <a:xfrm>
            <a:off x="5934342" y="584004"/>
            <a:ext cx="2831706" cy="2660904"/>
          </a:xfrm>
          <a:prstGeom prst="rect">
            <a:avLst/>
          </a:prstGeom>
        </p:spPr>
      </p:pic>
    </p:spTree>
    <p:extLst>
      <p:ext uri="{BB962C8B-B14F-4D97-AF65-F5344CB8AC3E}">
        <p14:creationId xmlns:p14="http://schemas.microsoft.com/office/powerpoint/2010/main" val="18442422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157301"/>
            <a:ext cx="7886700" cy="1325563"/>
          </a:xfrm>
        </p:spPr>
        <p:txBody>
          <a:bodyPr/>
          <a:lstStyle/>
          <a:p>
            <a:r>
              <a:rPr lang="en-US"/>
              <a:t>lterrillvalleyview.wikispaces.com</a:t>
            </a:r>
          </a:p>
        </p:txBody>
      </p:sp>
      <p:sp>
        <p:nvSpPr>
          <p:cNvPr id="2" name="Footer Placeholder 1"/>
          <p:cNvSpPr>
            <a:spLocks noGrp="1"/>
          </p:cNvSpPr>
          <p:nvPr>
            <p:ph type="ftr" sz="quarter" idx="11"/>
          </p:nvPr>
        </p:nvSpPr>
        <p:spPr/>
        <p:txBody>
          <a:bodyPr/>
          <a:lstStyle/>
          <a:p>
            <a:r>
              <a:rPr lang="en-US"/>
              <a:t>Laura Terrill</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414910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Teaching vs Learning</a:t>
            </a:r>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Unknown.jpeg"/>
          <p:cNvPicPr>
            <a:picLocks noGrp="1" noChangeAspect="1"/>
          </p:cNvPicPr>
          <p:nvPr>
            <p:ph sz="quarter" idx="4294967295"/>
          </p:nvPr>
        </p:nvPicPr>
        <p:blipFill>
          <a:blip r:embed="rId3"/>
          <a:stretch>
            <a:fillRect/>
          </a:stretch>
        </p:blipFill>
        <p:spPr>
          <a:xfrm>
            <a:off x="1117600" y="2425700"/>
            <a:ext cx="2794000" cy="2908300"/>
          </a:xfrm>
        </p:spPr>
      </p:pic>
      <p:pic>
        <p:nvPicPr>
          <p:cNvPr id="6" name="Picture 5" descr="images.jpeg"/>
          <p:cNvPicPr>
            <a:picLocks noChangeAspect="1"/>
          </p:cNvPicPr>
          <p:nvPr/>
        </p:nvPicPr>
        <p:blipFill>
          <a:blip r:embed="rId4"/>
          <a:stretch>
            <a:fillRect/>
          </a:stretch>
        </p:blipFill>
        <p:spPr>
          <a:xfrm>
            <a:off x="4913083" y="2641600"/>
            <a:ext cx="3289300" cy="2463800"/>
          </a:xfrm>
          <a:prstGeom prst="rect">
            <a:avLst/>
          </a:prstGeom>
        </p:spPr>
      </p:pic>
      <p:sp>
        <p:nvSpPr>
          <p:cNvPr id="7" name="TextBox 6"/>
          <p:cNvSpPr txBox="1"/>
          <p:nvPr/>
        </p:nvSpPr>
        <p:spPr>
          <a:xfrm>
            <a:off x="3858926" y="5334000"/>
            <a:ext cx="4343457" cy="584776"/>
          </a:xfrm>
          <a:prstGeom prst="rect">
            <a:avLst/>
          </a:prstGeom>
          <a:noFill/>
        </p:spPr>
        <p:txBody>
          <a:bodyPr wrap="none" rtlCol="0">
            <a:spAutoFit/>
          </a:bodyPr>
          <a:lstStyle/>
          <a:p>
            <a:r>
              <a:rPr lang="en-US" sz="3200"/>
              <a:t>Assessment of Learning</a:t>
            </a:r>
          </a:p>
        </p:txBody>
      </p:sp>
    </p:spTree>
    <p:extLst>
      <p:ext uri="{BB962C8B-B14F-4D97-AF65-F5344CB8AC3E}">
        <p14:creationId xmlns:p14="http://schemas.microsoft.com/office/powerpoint/2010/main" val="121787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0" name="Footer Placeholder 9"/>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035858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Interpretive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a:off x="3676650" y="5399036"/>
            <a:ext cx="2563522" cy="461665"/>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sz="2400">
                <a:solidFill>
                  <a:schemeClr val="bg1"/>
                </a:solidFill>
              </a:rPr>
              <a:t>understanding gist</a:t>
            </a:r>
          </a:p>
        </p:txBody>
      </p:sp>
      <p:sp>
        <p:nvSpPr>
          <p:cNvPr id="7" name="TextBox 6"/>
          <p:cNvSpPr txBox="1"/>
          <p:nvPr/>
        </p:nvSpPr>
        <p:spPr>
          <a:xfrm rot="20589176">
            <a:off x="5321316" y="1956640"/>
            <a:ext cx="3518912"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pPr algn="ctr"/>
            <a:r>
              <a:rPr lang="en-US" sz="2400">
                <a:solidFill>
                  <a:schemeClr val="bg1"/>
                </a:solidFill>
              </a:rPr>
              <a:t>annotated vocabulary lists</a:t>
            </a:r>
          </a:p>
        </p:txBody>
      </p:sp>
      <p:sp>
        <p:nvSpPr>
          <p:cNvPr id="8" name="TextBox 7"/>
          <p:cNvSpPr txBox="1"/>
          <p:nvPr/>
        </p:nvSpPr>
        <p:spPr>
          <a:xfrm>
            <a:off x="202945" y="3588252"/>
            <a:ext cx="4084773"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algn="ctr"/>
            <a:r>
              <a:rPr lang="en-US" sz="2400">
                <a:solidFill>
                  <a:schemeClr val="bg1"/>
                </a:solidFill>
              </a:rPr>
              <a:t>Learning vocabulary in context</a:t>
            </a:r>
          </a:p>
        </p:txBody>
      </p:sp>
      <p:sp>
        <p:nvSpPr>
          <p:cNvPr id="9" name="TextBox 8"/>
          <p:cNvSpPr txBox="1"/>
          <p:nvPr/>
        </p:nvSpPr>
        <p:spPr>
          <a:xfrm>
            <a:off x="4699177" y="4672553"/>
            <a:ext cx="429322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sz="2400"/>
              <a:t>considering author’s perspective</a:t>
            </a:r>
          </a:p>
        </p:txBody>
      </p:sp>
      <p:sp>
        <p:nvSpPr>
          <p:cNvPr id="10" name="TextBox 9"/>
          <p:cNvSpPr txBox="1"/>
          <p:nvPr/>
        </p:nvSpPr>
        <p:spPr>
          <a:xfrm rot="20817160">
            <a:off x="1434245" y="4746492"/>
            <a:ext cx="1560042"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pPr algn="ctr"/>
            <a:r>
              <a:rPr lang="en-US" sz="2400"/>
              <a:t>translation</a:t>
            </a:r>
          </a:p>
        </p:txBody>
      </p:sp>
      <p:sp>
        <p:nvSpPr>
          <p:cNvPr id="11" name="TextBox 10"/>
          <p:cNvSpPr txBox="1"/>
          <p:nvPr/>
        </p:nvSpPr>
        <p:spPr>
          <a:xfrm rot="20924087">
            <a:off x="-31748" y="2429939"/>
            <a:ext cx="4881529"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pPr algn="ctr"/>
            <a:r>
              <a:rPr lang="en-US" sz="2400"/>
              <a:t>considering only reader’s perspective</a:t>
            </a:r>
          </a:p>
        </p:txBody>
      </p:sp>
      <p:sp>
        <p:nvSpPr>
          <p:cNvPr id="12" name="TextBox 11"/>
          <p:cNvSpPr txBox="1"/>
          <p:nvPr/>
        </p:nvSpPr>
        <p:spPr>
          <a:xfrm rot="521001">
            <a:off x="4060386" y="3026226"/>
            <a:ext cx="3002746"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pPr algn="ctr"/>
            <a:r>
              <a:rPr lang="en-US" sz="2400"/>
              <a:t>listening for a purpose</a:t>
            </a:r>
          </a:p>
        </p:txBody>
      </p:sp>
      <p:sp>
        <p:nvSpPr>
          <p:cNvPr id="13" name="TextBox 12"/>
          <p:cNvSpPr txBox="1"/>
          <p:nvPr/>
        </p:nvSpPr>
        <p:spPr>
          <a:xfrm>
            <a:off x="224751" y="5733481"/>
            <a:ext cx="300274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sz="2400"/>
              <a:t>reading word for word</a:t>
            </a:r>
          </a:p>
        </p:txBody>
      </p:sp>
      <p:sp>
        <p:nvSpPr>
          <p:cNvPr id="14" name="TextBox 13"/>
          <p:cNvSpPr txBox="1"/>
          <p:nvPr/>
        </p:nvSpPr>
        <p:spPr>
          <a:xfrm rot="1104855">
            <a:off x="6922509" y="5792426"/>
            <a:ext cx="1481496"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pPr algn="ctr"/>
            <a:r>
              <a:rPr lang="en-US" sz="2400">
                <a:solidFill>
                  <a:schemeClr val="bg1"/>
                </a:solidFill>
              </a:rPr>
              <a:t>predicting</a:t>
            </a:r>
          </a:p>
        </p:txBody>
      </p:sp>
      <p:sp>
        <p:nvSpPr>
          <p:cNvPr id="15" name="TextBox 14"/>
          <p:cNvSpPr txBox="1"/>
          <p:nvPr/>
        </p:nvSpPr>
        <p:spPr>
          <a:xfrm rot="21381203">
            <a:off x="3104207" y="3965251"/>
            <a:ext cx="5325497"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pPr algn="ctr"/>
            <a:r>
              <a:rPr lang="en-US" sz="2400">
                <a:solidFill>
                  <a:schemeClr val="bg1"/>
                </a:solidFill>
              </a:rPr>
              <a:t>Answering questions about trivial details</a:t>
            </a:r>
          </a:p>
        </p:txBody>
      </p:sp>
      <p:sp>
        <p:nvSpPr>
          <p:cNvPr id="16" name="TextBox 15"/>
          <p:cNvSpPr txBox="1"/>
          <p:nvPr/>
        </p:nvSpPr>
        <p:spPr>
          <a:xfrm>
            <a:off x="2466056" y="1238134"/>
            <a:ext cx="262283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algn="ctr"/>
            <a:r>
              <a:rPr lang="en-US" sz="2400">
                <a:solidFill>
                  <a:schemeClr val="bg1"/>
                </a:solidFill>
              </a:rPr>
              <a:t>using content clues</a:t>
            </a:r>
          </a:p>
        </p:txBody>
      </p:sp>
    </p:spTree>
    <p:extLst>
      <p:ext uri="{BB962C8B-B14F-4D97-AF65-F5344CB8AC3E}">
        <p14:creationId xmlns:p14="http://schemas.microsoft.com/office/powerpoint/2010/main" val="112969169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627797"/>
          </a:xfrm>
        </p:spPr>
        <p:txBody>
          <a:bodyPr>
            <a:noAutofit/>
          </a:bodyPr>
          <a:lstStyle/>
          <a:p>
            <a:r>
              <a:rPr lang="en-US" sz="4000" dirty="0" smtClean="0">
                <a:solidFill>
                  <a:schemeClr val="accent1"/>
                </a:solidFill>
              </a:rPr>
              <a:t>Interpretive Mode</a:t>
            </a:r>
            <a:endParaRPr lang="en-US" sz="4000" dirty="0">
              <a:solidFill>
                <a:schemeClr val="accent1"/>
              </a:solidFill>
            </a:endParaRPr>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3" cstate="print">
            <a:extLst>
              <a:ext uri="{28A0092B-C50C-407E-A947-70E740481C1C}">
                <a14:useLocalDpi xmlns:a14="http://schemas.microsoft.com/office/drawing/2010/main"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11" y="3197224"/>
            <a:ext cx="1874520" cy="22957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3775" y="2944651"/>
            <a:ext cx="2194560" cy="1700013"/>
          </a:xfrm>
          <a:prstGeom prst="rect">
            <a:avLst/>
          </a:prstGeom>
          <a:noFill/>
          <a:extLst>
            <a:ext uri="{909E8E84-426E-40DD-AFC4-6F175D3DCCD1}">
              <a14:hiddenFill xmlns:a14="http://schemas.microsoft.com/office/drawing/2010/main">
                <a:solidFill>
                  <a:srgbClr val="FFFFFF"/>
                </a:solidFill>
              </a14:hiddenFill>
            </a:ext>
          </a:extLst>
        </p:spPr>
      </p:pic>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890748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0953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891530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ccssi_ela-standards-11.png"/>
          <p:cNvPicPr>
            <a:picLocks noChangeAspect="1"/>
          </p:cNvPicPr>
          <p:nvPr/>
        </p:nvPicPr>
        <p:blipFill>
          <a:blip r:embed="rId3"/>
          <a:srcRect/>
          <a:stretch>
            <a:fillRect/>
          </a:stretch>
        </p:blipFill>
        <p:spPr bwMode="auto">
          <a:xfrm>
            <a:off x="5410200" y="5410200"/>
            <a:ext cx="3552825" cy="1123950"/>
          </a:xfrm>
          <a:prstGeom prst="rect">
            <a:avLst/>
          </a:prstGeom>
          <a:noFill/>
          <a:ln w="9525">
            <a:noFill/>
            <a:miter lim="800000"/>
            <a:headEnd/>
            <a:tailEnd/>
          </a:ln>
        </p:spPr>
      </p:pic>
      <p:sp>
        <p:nvSpPr>
          <p:cNvPr id="35843" name="TextBox 7"/>
          <p:cNvSpPr txBox="1">
            <a:spLocks noChangeArrowheads="1"/>
          </p:cNvSpPr>
          <p:nvPr/>
        </p:nvSpPr>
        <p:spPr bwMode="auto">
          <a:xfrm>
            <a:off x="1130300" y="2024063"/>
            <a:ext cx="7086600" cy="831850"/>
          </a:xfrm>
          <a:prstGeom prst="rect">
            <a:avLst/>
          </a:prstGeom>
          <a:noFill/>
          <a:ln w="9525">
            <a:noFill/>
            <a:miter lim="800000"/>
            <a:headEnd/>
            <a:tailEnd/>
          </a:ln>
        </p:spPr>
        <p:txBody>
          <a:bodyPr>
            <a:prstTxWarp prst="textNoShape">
              <a:avLst/>
            </a:prstTxWarp>
            <a:spAutoFit/>
          </a:bodyPr>
          <a:lstStyle/>
          <a:p>
            <a:pPr algn="ctr"/>
            <a:r>
              <a:rPr lang="en-US" sz="2400"/>
              <a:t>Distribution of Literary and Informational Passages </a:t>
            </a:r>
          </a:p>
          <a:p>
            <a:pPr algn="ctr"/>
            <a:r>
              <a:rPr lang="en-US" sz="2400"/>
              <a:t>by Grade in the 2009 Reading Framework</a:t>
            </a:r>
          </a:p>
        </p:txBody>
      </p:sp>
      <p:graphicFrame>
        <p:nvGraphicFramePr>
          <p:cNvPr id="9" name="Table 8"/>
          <p:cNvGraphicFramePr>
            <a:graphicFrameLocks noGrp="1"/>
          </p:cNvGraphicFramePr>
          <p:nvPr/>
        </p:nvGraphicFramePr>
        <p:xfrm>
          <a:off x="1092200" y="3124200"/>
          <a:ext cx="7162800" cy="2024519"/>
        </p:xfrm>
        <a:graphic>
          <a:graphicData uri="http://schemas.openxmlformats.org/drawingml/2006/table">
            <a:tbl>
              <a:tblPr firstRow="1" bandRow="1">
                <a:tableStyleId>{5C22544A-7EE6-4342-B048-85BDC9FD1C3A}</a:tableStyleId>
              </a:tblPr>
              <a:tblGrid>
                <a:gridCol w="1524000"/>
                <a:gridCol w="2819400"/>
                <a:gridCol w="2819400"/>
              </a:tblGrid>
              <a:tr h="652919">
                <a:tc>
                  <a:txBody>
                    <a:bodyPr/>
                    <a:lstStyle/>
                    <a:p>
                      <a:pPr algn="ctr"/>
                      <a:r>
                        <a:rPr lang="en-US" sz="2400"/>
                        <a:t>Grade</a:t>
                      </a:r>
                    </a:p>
                  </a:txBody>
                  <a:tcPr anchor="ctr"/>
                </a:tc>
                <a:tc>
                  <a:txBody>
                    <a:bodyPr/>
                    <a:lstStyle/>
                    <a:p>
                      <a:pPr algn="ctr"/>
                      <a:r>
                        <a:rPr lang="en-US" sz="2400"/>
                        <a:t>Literary</a:t>
                      </a:r>
                    </a:p>
                  </a:txBody>
                  <a:tcPr anchor="ctr"/>
                </a:tc>
                <a:tc>
                  <a:txBody>
                    <a:bodyPr/>
                    <a:lstStyle/>
                    <a:p>
                      <a:pPr algn="ctr"/>
                      <a:r>
                        <a:rPr lang="en-US" sz="2400"/>
                        <a:t>Informational</a:t>
                      </a:r>
                    </a:p>
                  </a:txBody>
                  <a:tcPr anchor="ctr"/>
                </a:tc>
              </a:tr>
              <a:tr h="381663">
                <a:tc>
                  <a:txBody>
                    <a:bodyPr/>
                    <a:lstStyle/>
                    <a:p>
                      <a:pPr algn="ctr"/>
                      <a:r>
                        <a:rPr lang="en-US" sz="2400"/>
                        <a:t>4</a:t>
                      </a:r>
                    </a:p>
                  </a:txBody>
                  <a:tcPr/>
                </a:tc>
                <a:tc>
                  <a:txBody>
                    <a:bodyPr/>
                    <a:lstStyle/>
                    <a:p>
                      <a:pPr algn="ctr"/>
                      <a:r>
                        <a:rPr lang="en-US" sz="2400"/>
                        <a:t>50%</a:t>
                      </a:r>
                    </a:p>
                  </a:txBody>
                  <a:tcPr/>
                </a:tc>
                <a:tc>
                  <a:txBody>
                    <a:bodyPr/>
                    <a:lstStyle/>
                    <a:p>
                      <a:pPr algn="ctr"/>
                      <a:r>
                        <a:rPr lang="en-US" sz="2400"/>
                        <a:t>50%</a:t>
                      </a:r>
                    </a:p>
                  </a:txBody>
                  <a:tcPr/>
                </a:tc>
              </a:tr>
              <a:tr h="0">
                <a:tc>
                  <a:txBody>
                    <a:bodyPr/>
                    <a:lstStyle/>
                    <a:p>
                      <a:pPr algn="ctr"/>
                      <a:r>
                        <a:rPr lang="en-US" sz="2400"/>
                        <a:t>8</a:t>
                      </a:r>
                    </a:p>
                  </a:txBody>
                  <a:tcPr/>
                </a:tc>
                <a:tc>
                  <a:txBody>
                    <a:bodyPr/>
                    <a:lstStyle/>
                    <a:p>
                      <a:pPr algn="ctr"/>
                      <a:r>
                        <a:rPr lang="en-US" sz="2400"/>
                        <a:t>45%</a:t>
                      </a:r>
                    </a:p>
                  </a:txBody>
                  <a:tcPr/>
                </a:tc>
                <a:tc>
                  <a:txBody>
                    <a:bodyPr/>
                    <a:lstStyle/>
                    <a:p>
                      <a:pPr algn="ctr"/>
                      <a:r>
                        <a:rPr lang="en-US" sz="2400"/>
                        <a:t>55%</a:t>
                      </a:r>
                    </a:p>
                  </a:txBody>
                  <a:tcPr/>
                </a:tc>
              </a:tr>
              <a:tr h="412556">
                <a:tc>
                  <a:txBody>
                    <a:bodyPr/>
                    <a:lstStyle/>
                    <a:p>
                      <a:pPr algn="ctr"/>
                      <a:r>
                        <a:rPr lang="en-US" sz="2400"/>
                        <a:t>12</a:t>
                      </a:r>
                    </a:p>
                  </a:txBody>
                  <a:tcPr/>
                </a:tc>
                <a:tc>
                  <a:txBody>
                    <a:bodyPr/>
                    <a:lstStyle/>
                    <a:p>
                      <a:pPr algn="ctr"/>
                      <a:r>
                        <a:rPr lang="en-US" sz="2400"/>
                        <a:t>30%</a:t>
                      </a:r>
                    </a:p>
                  </a:txBody>
                  <a:tcPr/>
                </a:tc>
                <a:tc>
                  <a:txBody>
                    <a:bodyPr/>
                    <a:lstStyle/>
                    <a:p>
                      <a:pPr algn="ctr"/>
                      <a:r>
                        <a:rPr lang="en-US" sz="2400"/>
                        <a:t>70%</a:t>
                      </a:r>
                    </a:p>
                  </a:txBody>
                  <a:tcPr/>
                </a:tc>
              </a:tr>
            </a:tbl>
          </a:graphicData>
        </a:graphic>
      </p:graphicFrame>
      <p:sp>
        <p:nvSpPr>
          <p:cNvPr id="35866" name="Title 10"/>
          <p:cNvSpPr>
            <a:spLocks noGrp="1"/>
          </p:cNvSpPr>
          <p:nvPr>
            <p:ph type="title"/>
          </p:nvPr>
        </p:nvSpPr>
        <p:spPr>
          <a:xfrm>
            <a:off x="482604" y="406410"/>
            <a:ext cx="7927975" cy="969963"/>
          </a:xfrm>
        </p:spPr>
        <p:txBody>
          <a:bodyPr>
            <a:noAutofit/>
          </a:bodyPr>
          <a:lstStyle/>
          <a:p>
            <a:pPr algn="ctr"/>
            <a:r>
              <a:rPr lang="en-US" sz="3600">
                <a:ea typeface="ＭＳ Ｐゴシック" pitchFamily="-84" charset="-128"/>
                <a:cs typeface="ＭＳ Ｐゴシック" pitchFamily="-84" charset="-128"/>
              </a:rPr>
              <a:t>Common Core State Standards </a:t>
            </a:r>
            <a:br>
              <a:rPr lang="en-US" sz="3600">
                <a:ea typeface="ＭＳ Ｐゴシック" pitchFamily="-84" charset="-128"/>
                <a:cs typeface="ＭＳ Ｐゴシック" pitchFamily="-84" charset="-128"/>
              </a:rPr>
            </a:br>
            <a:r>
              <a:rPr lang="en-US" sz="3600">
                <a:ea typeface="ＭＳ Ｐゴシック" pitchFamily="-84" charset="-128"/>
                <a:cs typeface="ＭＳ Ｐゴシック" pitchFamily="-84" charset="-128"/>
              </a:rPr>
              <a:t>for English Language Arts and Literacy</a:t>
            </a:r>
            <a:br>
              <a:rPr lang="en-US" sz="3600">
                <a:ea typeface="ＭＳ Ｐゴシック" pitchFamily="-84" charset="-128"/>
                <a:cs typeface="ＭＳ Ｐゴシック" pitchFamily="-84" charset="-128"/>
              </a:rPr>
            </a:br>
            <a:endParaRPr lang="en-US" sz="3600">
              <a:ea typeface="ＭＳ Ｐゴシック" pitchFamily="-84" charset="-128"/>
              <a:cs typeface="ＭＳ Ｐゴシック" pitchFamily="-84"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185287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normAutofit fontScale="90000"/>
          </a:bodyPr>
          <a:lstStyle/>
          <a:p>
            <a:r>
              <a:rPr lang="en-US"/>
              <a:t>Presentational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rot="20643707">
            <a:off x="1714195" y="2350434"/>
            <a:ext cx="1183337"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random</a:t>
            </a:r>
          </a:p>
        </p:txBody>
      </p:sp>
      <p:sp>
        <p:nvSpPr>
          <p:cNvPr id="7" name="TextBox 6"/>
          <p:cNvSpPr txBox="1"/>
          <p:nvPr/>
        </p:nvSpPr>
        <p:spPr>
          <a:xfrm rot="20589176">
            <a:off x="5475102" y="2165770"/>
            <a:ext cx="3355406"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One way communication</a:t>
            </a:r>
          </a:p>
        </p:txBody>
      </p:sp>
      <p:sp>
        <p:nvSpPr>
          <p:cNvPr id="8" name="TextBox 7"/>
          <p:cNvSpPr txBox="1"/>
          <p:nvPr/>
        </p:nvSpPr>
        <p:spPr>
          <a:xfrm rot="933483">
            <a:off x="488160" y="3482504"/>
            <a:ext cx="2223686"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polished, edited</a:t>
            </a:r>
          </a:p>
        </p:txBody>
      </p:sp>
      <p:sp>
        <p:nvSpPr>
          <p:cNvPr id="9" name="TextBox 8"/>
          <p:cNvSpPr txBox="1"/>
          <p:nvPr/>
        </p:nvSpPr>
        <p:spPr>
          <a:xfrm>
            <a:off x="5489234" y="3940382"/>
            <a:ext cx="333617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for an intended audience</a:t>
            </a:r>
          </a:p>
        </p:txBody>
      </p:sp>
      <p:sp>
        <p:nvSpPr>
          <p:cNvPr id="10" name="TextBox 9"/>
          <p:cNvSpPr txBox="1"/>
          <p:nvPr/>
        </p:nvSpPr>
        <p:spPr>
          <a:xfrm rot="20817160">
            <a:off x="952422" y="4638770"/>
            <a:ext cx="2149948"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not negotiated</a:t>
            </a:r>
          </a:p>
        </p:txBody>
      </p:sp>
      <p:sp>
        <p:nvSpPr>
          <p:cNvPr id="11" name="TextBox 10"/>
          <p:cNvSpPr txBox="1"/>
          <p:nvPr/>
        </p:nvSpPr>
        <p:spPr>
          <a:xfrm rot="21212337">
            <a:off x="3474956" y="4977139"/>
            <a:ext cx="515557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speaking or writing only for the teacher</a:t>
            </a:r>
          </a:p>
        </p:txBody>
      </p:sp>
      <p:sp>
        <p:nvSpPr>
          <p:cNvPr id="12" name="TextBox 11"/>
          <p:cNvSpPr txBox="1"/>
          <p:nvPr/>
        </p:nvSpPr>
        <p:spPr>
          <a:xfrm rot="521001">
            <a:off x="3197182" y="3011622"/>
            <a:ext cx="4030270"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increased control of structures</a:t>
            </a:r>
          </a:p>
        </p:txBody>
      </p:sp>
      <p:sp>
        <p:nvSpPr>
          <p:cNvPr id="13" name="TextBox 12"/>
          <p:cNvSpPr txBox="1"/>
          <p:nvPr/>
        </p:nvSpPr>
        <p:spPr>
          <a:xfrm>
            <a:off x="457200" y="5897301"/>
            <a:ext cx="3305713"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two way communication</a:t>
            </a:r>
          </a:p>
        </p:txBody>
      </p:sp>
      <p:sp>
        <p:nvSpPr>
          <p:cNvPr id="14" name="TextBox 13"/>
          <p:cNvSpPr txBox="1"/>
          <p:nvPr/>
        </p:nvSpPr>
        <p:spPr>
          <a:xfrm rot="1104855">
            <a:off x="6512082" y="5877116"/>
            <a:ext cx="1454244"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organized</a:t>
            </a:r>
          </a:p>
        </p:txBody>
      </p:sp>
      <p:sp>
        <p:nvSpPr>
          <p:cNvPr id="15" name="TextBox 14"/>
          <p:cNvSpPr txBox="1"/>
          <p:nvPr/>
        </p:nvSpPr>
        <p:spPr>
          <a:xfrm rot="21381203">
            <a:off x="3478561" y="3794606"/>
            <a:ext cx="1455848"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rehearsed</a:t>
            </a:r>
          </a:p>
        </p:txBody>
      </p:sp>
      <p:sp>
        <p:nvSpPr>
          <p:cNvPr id="16" name="TextBox 15"/>
          <p:cNvSpPr txBox="1"/>
          <p:nvPr/>
        </p:nvSpPr>
        <p:spPr>
          <a:xfrm>
            <a:off x="1905115" y="1240746"/>
            <a:ext cx="533408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improved by use of tools like dictionaries</a:t>
            </a:r>
          </a:p>
        </p:txBody>
      </p:sp>
    </p:spTree>
    <p:extLst>
      <p:ext uri="{BB962C8B-B14F-4D97-AF65-F5344CB8AC3E}">
        <p14:creationId xmlns:p14="http://schemas.microsoft.com/office/powerpoint/2010/main" val="182292179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pic>
        <p:nvPicPr>
          <p:cNvPr id="512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3357" y="2941582"/>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5"/>
          <a:srcRect/>
          <a:stretch>
            <a:fillRect/>
          </a:stretch>
        </p:blipFill>
        <p:spPr bwMode="auto">
          <a:xfrm>
            <a:off x="818553" y="3462374"/>
            <a:ext cx="2523744" cy="2433638"/>
          </a:xfrm>
          <a:prstGeom prst="rect">
            <a:avLst/>
          </a:prstGeom>
          <a:noFill/>
        </p:spPr>
      </p:pic>
      <p:sp>
        <p:nvSpPr>
          <p:cNvPr id="8" name="TextBox 7"/>
          <p:cNvSpPr txBox="1"/>
          <p:nvPr/>
        </p:nvSpPr>
        <p:spPr>
          <a:xfrm>
            <a:off x="533399" y="1672866"/>
            <a:ext cx="8248557" cy="1077218"/>
          </a:xfrm>
          <a:prstGeom prst="rect">
            <a:avLst/>
          </a:prstGeom>
          <a:noFill/>
        </p:spPr>
        <p:txBody>
          <a:bodyPr wrap="square" rtlCol="0">
            <a:spAutoFit/>
          </a:bodyPr>
          <a:lstStyle/>
          <a:p>
            <a:r>
              <a:rPr lang="en-US" sz="3200" baseline="30000" smtClean="0"/>
              <a:t>Learners present information, concepts, and ideas to inform, explain, persuade, and narrate on a variety of topics using appropriate media and adapting to various audiences of listeners, readers, or viewers.</a:t>
            </a:r>
            <a:endParaRPr lang="en-US" sz="3200"/>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940299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600458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9"/>
          <p:cNvSpPr>
            <a:spLocks noGrp="1"/>
          </p:cNvSpPr>
          <p:nvPr>
            <p:ph type="title"/>
          </p:nvPr>
        </p:nvSpPr>
        <p:spPr>
          <a:xfrm>
            <a:off x="499537" y="177813"/>
            <a:ext cx="8229600" cy="1066800"/>
          </a:xfrm>
        </p:spPr>
        <p:txBody>
          <a:bodyPr>
            <a:noAutofit/>
          </a:bodyPr>
          <a:lstStyle/>
          <a:p>
            <a:pPr algn="ctr">
              <a:defRPr/>
            </a:pPr>
            <a:r>
              <a:rPr lang="en-US" sz="3600">
                <a:ea typeface="ＭＳ Ｐゴシック" pitchFamily="-1" charset="-128"/>
                <a:cs typeface="Calibri"/>
              </a:rPr>
              <a:t>Target Percentage Distribution of</a:t>
            </a:r>
            <a:br>
              <a:rPr lang="en-US" sz="3600">
                <a:ea typeface="ＭＳ Ｐゴシック" pitchFamily="-1" charset="-128"/>
                <a:cs typeface="Calibri"/>
              </a:rPr>
            </a:br>
            <a:r>
              <a:rPr lang="en-US" sz="3600">
                <a:ea typeface="ＭＳ Ｐゴシック" pitchFamily="-1" charset="-128"/>
                <a:cs typeface="Calibri"/>
              </a:rPr>
              <a:t> NAEP writing tasks</a:t>
            </a:r>
            <a:endParaRPr lang="en-US" sz="3600">
              <a:ea typeface="ＭＳ Ｐゴシック" pitchFamily="-1" charset="-128"/>
              <a:cs typeface="ＭＳ Ｐゴシック" pitchFamily="-1" charset="-128"/>
            </a:endParaRPr>
          </a:p>
        </p:txBody>
      </p:sp>
      <p:pic>
        <p:nvPicPr>
          <p:cNvPr id="37892" name="Picture 13" descr="Unknown.jpeg"/>
          <p:cNvPicPr>
            <a:picLocks noChangeAspect="1"/>
          </p:cNvPicPr>
          <p:nvPr/>
        </p:nvPicPr>
        <p:blipFill>
          <a:blip r:embed="rId3"/>
          <a:srcRect/>
          <a:stretch>
            <a:fillRect/>
          </a:stretch>
        </p:blipFill>
        <p:spPr bwMode="auto">
          <a:xfrm>
            <a:off x="223838" y="4809074"/>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graphicFrame>
        <p:nvGraphicFramePr>
          <p:cNvPr id="9" name="Table 8"/>
          <p:cNvGraphicFramePr>
            <a:graphicFrameLocks noGrp="1"/>
          </p:cNvGraphicFramePr>
          <p:nvPr/>
        </p:nvGraphicFramePr>
        <p:xfrm>
          <a:off x="981075" y="2171708"/>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5806669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Back to School</a:t>
            </a:r>
            <a:r>
              <a:rPr lang="is-IS"/>
              <a:t>….</a:t>
            </a:r>
            <a:endParaRPr lang="en-US"/>
          </a:p>
        </p:txBody>
      </p:sp>
      <p:sp>
        <p:nvSpPr>
          <p:cNvPr id="14" name="Content Placeholder 13"/>
          <p:cNvSpPr>
            <a:spLocks noGrp="1"/>
          </p:cNvSpPr>
          <p:nvPr>
            <p:ph idx="1"/>
          </p:nvPr>
        </p:nvSpPr>
        <p:spPr>
          <a:xfrm>
            <a:off x="3393381" y="1781033"/>
            <a:ext cx="5617950" cy="3897787"/>
          </a:xfrm>
          <a:solidFill>
            <a:schemeClr val="accent4">
              <a:lumMod val="20000"/>
              <a:lumOff val="80000"/>
            </a:schemeClr>
          </a:solidFill>
        </p:spPr>
        <p:txBody>
          <a:bodyPr>
            <a:normAutofit fontScale="92500" lnSpcReduction="10000"/>
          </a:bodyPr>
          <a:lstStyle/>
          <a:p>
            <a:pPr lvl="0"/>
            <a:r>
              <a:rPr lang="en-US">
                <a:solidFill>
                  <a:schemeClr val="bg1"/>
                </a:solidFill>
              </a:rPr>
              <a:t>Are students aware that learning a language is like learning a sport? Have they had a chance to make comparisons? </a:t>
            </a:r>
          </a:p>
          <a:p>
            <a:pPr lvl="0"/>
            <a:r>
              <a:rPr lang="en-US">
                <a:solidFill>
                  <a:schemeClr val="bg1"/>
                </a:solidFill>
              </a:rPr>
              <a:t>Do they know where they are on the performance grid and where they are going for this year? Do their parents know?</a:t>
            </a:r>
          </a:p>
          <a:p>
            <a:pPr lvl="0"/>
            <a:r>
              <a:rPr lang="en-US">
                <a:solidFill>
                  <a:schemeClr val="bg1"/>
                </a:solidFill>
              </a:rPr>
              <a:t>Is a routine in place for discouraging use of English? Are incentives needed or in place? Is teacher talk at 90%+? </a:t>
            </a:r>
          </a:p>
          <a:p>
            <a:pPr lvl="0"/>
            <a:r>
              <a:rPr lang="en-US">
                <a:solidFill>
                  <a:schemeClr val="bg1"/>
                </a:solidFill>
              </a:rPr>
              <a:t>Do you know the names of all of your students? Do students know the names of all of the other students in the class?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809" y="3729927"/>
            <a:ext cx="2875088" cy="2035175"/>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 y="1427707"/>
            <a:ext cx="3077470" cy="2038824"/>
          </a:xfrm>
          <a:prstGeom prst="rect">
            <a:avLst/>
          </a:prstGeom>
        </p:spPr>
      </p:pic>
      <p:sp>
        <p:nvSpPr>
          <p:cNvPr id="2" name="Footer Placeholder 1"/>
          <p:cNvSpPr>
            <a:spLocks noGrp="1"/>
          </p:cNvSpPr>
          <p:nvPr>
            <p:ph type="ftr" sz="quarter" idx="11"/>
          </p:nvPr>
        </p:nvSpPr>
        <p:spPr/>
        <p:txBody>
          <a:bodyPr/>
          <a:lstStyle/>
          <a:p>
            <a:r>
              <a:rPr lang="en-US" sz="1000" dirty="0"/>
              <a:t>Laura Terrill</a:t>
            </a:r>
          </a:p>
        </p:txBody>
      </p:sp>
    </p:spTree>
    <p:extLst>
      <p:ext uri="{BB962C8B-B14F-4D97-AF65-F5344CB8AC3E}">
        <p14:creationId xmlns:p14="http://schemas.microsoft.com/office/powerpoint/2010/main" val="7213095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normAutofit fontScale="90000"/>
          </a:bodyPr>
          <a:lstStyle/>
          <a:p>
            <a:r>
              <a:rPr lang="en-US"/>
              <a:t>Interpersonal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rot="20643707">
            <a:off x="554783" y="2130186"/>
            <a:ext cx="257795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two-way exchange</a:t>
            </a:r>
          </a:p>
        </p:txBody>
      </p:sp>
      <p:sp>
        <p:nvSpPr>
          <p:cNvPr id="7" name="TextBox 6"/>
          <p:cNvSpPr txBox="1"/>
          <p:nvPr/>
        </p:nvSpPr>
        <p:spPr>
          <a:xfrm rot="20589176">
            <a:off x="6195999" y="1639371"/>
            <a:ext cx="2332690"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strict turn-taking</a:t>
            </a:r>
          </a:p>
        </p:txBody>
      </p:sp>
      <p:sp>
        <p:nvSpPr>
          <p:cNvPr id="8" name="TextBox 7"/>
          <p:cNvSpPr txBox="1"/>
          <p:nvPr/>
        </p:nvSpPr>
        <p:spPr>
          <a:xfrm rot="933483">
            <a:off x="588648" y="3260793"/>
            <a:ext cx="181972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spontaneous</a:t>
            </a:r>
          </a:p>
        </p:txBody>
      </p:sp>
      <p:sp>
        <p:nvSpPr>
          <p:cNvPr id="9" name="TextBox 8"/>
          <p:cNvSpPr txBox="1"/>
          <p:nvPr/>
        </p:nvSpPr>
        <p:spPr>
          <a:xfrm>
            <a:off x="5658565" y="4401769"/>
            <a:ext cx="324319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focused on the message</a:t>
            </a:r>
          </a:p>
        </p:txBody>
      </p:sp>
      <p:sp>
        <p:nvSpPr>
          <p:cNvPr id="10" name="TextBox 9"/>
          <p:cNvSpPr txBox="1"/>
          <p:nvPr/>
        </p:nvSpPr>
        <p:spPr>
          <a:xfrm rot="20817160">
            <a:off x="1843372" y="4746493"/>
            <a:ext cx="1641796"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memorized</a:t>
            </a:r>
          </a:p>
        </p:txBody>
      </p:sp>
      <p:sp>
        <p:nvSpPr>
          <p:cNvPr id="11" name="TextBox 10"/>
          <p:cNvSpPr txBox="1"/>
          <p:nvPr/>
        </p:nvSpPr>
        <p:spPr>
          <a:xfrm>
            <a:off x="3662944" y="5035234"/>
            <a:ext cx="2985113"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asking for clarification</a:t>
            </a:r>
          </a:p>
        </p:txBody>
      </p:sp>
      <p:sp>
        <p:nvSpPr>
          <p:cNvPr id="12" name="TextBox 11"/>
          <p:cNvSpPr txBox="1"/>
          <p:nvPr/>
        </p:nvSpPr>
        <p:spPr>
          <a:xfrm rot="521001">
            <a:off x="3302021" y="2625677"/>
            <a:ext cx="4701928"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one person talking most of the time</a:t>
            </a:r>
          </a:p>
        </p:txBody>
      </p:sp>
      <p:sp>
        <p:nvSpPr>
          <p:cNvPr id="13" name="TextBox 12"/>
          <p:cNvSpPr txBox="1"/>
          <p:nvPr/>
        </p:nvSpPr>
        <p:spPr>
          <a:xfrm>
            <a:off x="540946" y="5713075"/>
            <a:ext cx="3964547"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body language shows interest</a:t>
            </a:r>
          </a:p>
        </p:txBody>
      </p:sp>
      <p:sp>
        <p:nvSpPr>
          <p:cNvPr id="14" name="TextBox 13"/>
          <p:cNvSpPr txBox="1"/>
          <p:nvPr/>
        </p:nvSpPr>
        <p:spPr>
          <a:xfrm rot="1104855">
            <a:off x="6576077" y="5839050"/>
            <a:ext cx="1946367"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unpredictable</a:t>
            </a:r>
          </a:p>
        </p:txBody>
      </p:sp>
      <p:sp>
        <p:nvSpPr>
          <p:cNvPr id="15" name="TextBox 14"/>
          <p:cNvSpPr txBox="1"/>
          <p:nvPr/>
        </p:nvSpPr>
        <p:spPr>
          <a:xfrm rot="21381203">
            <a:off x="2440675" y="3855429"/>
            <a:ext cx="5101076"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not listening; waiting to say something</a:t>
            </a:r>
          </a:p>
        </p:txBody>
      </p:sp>
      <p:sp>
        <p:nvSpPr>
          <p:cNvPr id="16" name="TextBox 15"/>
          <p:cNvSpPr txBox="1"/>
          <p:nvPr/>
        </p:nvSpPr>
        <p:spPr>
          <a:xfrm>
            <a:off x="3357551" y="1265496"/>
            <a:ext cx="2821606"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changing the subject</a:t>
            </a:r>
          </a:p>
        </p:txBody>
      </p:sp>
    </p:spTree>
    <p:extLst>
      <p:ext uri="{BB962C8B-B14F-4D97-AF65-F5344CB8AC3E}">
        <p14:creationId xmlns:p14="http://schemas.microsoft.com/office/powerpoint/2010/main" val="7637922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pic>
        <p:nvPicPr>
          <p:cNvPr id="7" name="Content Placeholder 6"/>
          <p:cNvPicPr>
            <a:picLocks noGrp="1" noChangeAspect="1"/>
          </p:cNvPicPr>
          <p:nvPr>
            <p:ph sz="quarter" idx="1"/>
          </p:nvPr>
        </p:nvPicPr>
        <p:blipFill>
          <a:blip r:embed="rId3">
            <a:extLst>
              <a:ext uri="{28A0092B-C50C-407E-A947-70E740481C1C}">
                <a14:useLocalDpi xmlns:a14="http://schemas.microsoft.com/office/drawing/2010/main" val="0"/>
              </a:ext>
            </a:extLst>
          </a:blip>
          <a:srcRect l="-40678" r="-40678"/>
          <a:stretch>
            <a:fillRect/>
          </a:stretch>
        </p:blipFill>
        <p:spPr>
          <a:xfrm>
            <a:off x="1870869" y="1879600"/>
            <a:ext cx="8153400" cy="4495800"/>
          </a:xfrm>
        </p:spPr>
      </p:pic>
      <p:pic>
        <p:nvPicPr>
          <p:cNvPr id="8" name="Picture 7"/>
          <p:cNvPicPr>
            <a:picLocks/>
          </p:cNvPicPr>
          <p:nvPr/>
        </p:nvPicPr>
        <p:blipFill>
          <a:blip r:embed="rId4">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5">
            <a:extLst>
              <a:ext uri="{28A0092B-C50C-407E-A947-70E740481C1C}">
                <a14:useLocalDpi xmlns:a14="http://schemas.microsoft.com/office/drawing/2010/main" val="0"/>
              </a:ext>
            </a:extLst>
          </a:blip>
          <a:stretch>
            <a:fillRect/>
          </a:stretch>
        </p:blipFill>
        <p:spPr>
          <a:xfrm>
            <a:off x="1129952" y="33369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5514" y="467520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7569" y="4790712"/>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889081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366801" y="4684148"/>
          <a:ext cx="6096000" cy="201168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1800" u="sng" kern="1200" dirty="0" smtClean="0">
                          <a:solidFill>
                            <a:srgbClr val="000000"/>
                          </a:solidFill>
                          <a:effectLst/>
                        </a:rPr>
                        <a:t>Presentational Mode</a:t>
                      </a:r>
                    </a:p>
                    <a:p>
                      <a:pPr algn="ctr"/>
                      <a:endParaRPr lang="en-US" sz="1800" u="sng" kern="1200" dirty="0" smtClean="0">
                        <a:solidFill>
                          <a:srgbClr val="000000"/>
                        </a:solidFill>
                        <a:effectLst/>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txBody>
                  <a:tcPr>
                    <a:solidFill>
                      <a:schemeClr val="accent1">
                        <a:lumMod val="20000"/>
                        <a:lumOff val="80000"/>
                      </a:schemeClr>
                    </a:solidFill>
                  </a:tcPr>
                </a:tc>
              </a:tr>
            </a:tbl>
          </a:graphicData>
        </a:graphic>
      </p:graphicFrame>
      <p:graphicFrame>
        <p:nvGraphicFramePr>
          <p:cNvPr id="5" name="Content Placeholder 4"/>
          <p:cNvGraphicFramePr>
            <a:graphicFrameLocks noGrp="1"/>
          </p:cNvGraphicFramePr>
          <p:nvPr>
            <p:ph sz="quarter" idx="1"/>
            <p:extLst>
              <p:ext uri="{D42A27DB-BD31-4B8C-83A1-F6EECF244321}">
                <p14:modId xmlns:p14="http://schemas.microsoft.com/office/powerpoint/2010/main" val="988315625"/>
              </p:ext>
            </p:extLst>
          </p:nvPr>
        </p:nvGraphicFramePr>
        <p:xfrm>
          <a:off x="221224" y="1660901"/>
          <a:ext cx="8575674" cy="2225040"/>
        </p:xfrm>
        <a:graphic>
          <a:graphicData uri="http://schemas.openxmlformats.org/drawingml/2006/table">
            <a:tbl>
              <a:tblPr firstRow="1" bandRow="1">
                <a:tableStyleId>{5C22544A-7EE6-4342-B048-85BDC9FD1C3A}</a:tableStyleId>
              </a:tblPr>
              <a:tblGrid>
                <a:gridCol w="2858558"/>
                <a:gridCol w="2858558"/>
                <a:gridCol w="2858558"/>
              </a:tblGrid>
              <a:tr h="370840">
                <a:tc>
                  <a:txBody>
                    <a:bodyPr/>
                    <a:lstStyle/>
                    <a:p>
                      <a:pPr algn="ctr"/>
                      <a:r>
                        <a:rPr lang="en-US" sz="2000" u="sng" dirty="0" smtClean="0">
                          <a:solidFill>
                            <a:schemeClr val="bg1"/>
                          </a:solidFill>
                        </a:rPr>
                        <a:t>Interpretive Mode</a:t>
                      </a:r>
                    </a:p>
                  </a:txBody>
                  <a:tcPr>
                    <a:solidFill>
                      <a:schemeClr val="accent1">
                        <a:lumMod val="20000"/>
                        <a:lumOff val="80000"/>
                      </a:schemeClr>
                    </a:solidFill>
                  </a:tcPr>
                </a:tc>
                <a:tc>
                  <a:txBody>
                    <a:bodyPr/>
                    <a:lstStyle/>
                    <a:p>
                      <a:pPr algn="ctr"/>
                      <a:r>
                        <a:rPr lang="en-US" sz="2000" u="sng" dirty="0" smtClean="0">
                          <a:solidFill>
                            <a:schemeClr val="bg1"/>
                          </a:solidFill>
                        </a:rPr>
                        <a:t>Interpretive Mode</a:t>
                      </a:r>
                    </a:p>
                  </a:txBody>
                  <a:tcPr>
                    <a:solidFill>
                      <a:schemeClr val="accent1">
                        <a:lumMod val="20000"/>
                        <a:lumOff val="80000"/>
                      </a:schemeClr>
                    </a:solidFill>
                  </a:tcPr>
                </a:tc>
                <a:tc>
                  <a:txBody>
                    <a:bodyPr/>
                    <a:lstStyle/>
                    <a:p>
                      <a:pPr algn="ctr"/>
                      <a:r>
                        <a:rPr lang="en-US" sz="2000" u="sng" dirty="0" smtClean="0">
                          <a:solidFill>
                            <a:schemeClr val="bg1"/>
                          </a:solidFill>
                        </a:rPr>
                        <a:t>Interpretive Mode</a:t>
                      </a:r>
                    </a:p>
                    <a:p>
                      <a:pPr algn="ctr"/>
                      <a:endParaRPr lang="en-US" sz="2000" u="sng" dirty="0" smtClean="0">
                        <a:solidFill>
                          <a:schemeClr val="bg1"/>
                        </a:solidFill>
                      </a:endParaRPr>
                    </a:p>
                    <a:p>
                      <a:pPr algn="ctr"/>
                      <a:endParaRPr lang="en-US" sz="2000" u="sng" dirty="0" smtClean="0">
                        <a:solidFill>
                          <a:schemeClr val="bg1"/>
                        </a:solidFill>
                      </a:endParaRPr>
                    </a:p>
                    <a:p>
                      <a:pPr algn="ctr"/>
                      <a:endParaRPr lang="en-US" sz="2000" u="sng" dirty="0" smtClean="0">
                        <a:solidFill>
                          <a:schemeClr val="bg1"/>
                        </a:solidFill>
                      </a:endParaRPr>
                    </a:p>
                    <a:p>
                      <a:pPr algn="ctr"/>
                      <a:endParaRPr lang="en-US" sz="2000" u="sng" dirty="0" smtClean="0">
                        <a:solidFill>
                          <a:schemeClr val="bg1"/>
                        </a:solidFill>
                      </a:endParaRPr>
                    </a:p>
                    <a:p>
                      <a:pPr algn="ctr"/>
                      <a:endParaRPr lang="en-US" sz="2000" u="sng" dirty="0" smtClean="0">
                        <a:solidFill>
                          <a:schemeClr val="bg1"/>
                        </a:solidFill>
                      </a:endParaRPr>
                    </a:p>
                    <a:p>
                      <a:pPr algn="ctr"/>
                      <a:endParaRPr lang="en-US" sz="2000" u="sng" dirty="0" smtClean="0">
                        <a:solidFill>
                          <a:schemeClr val="bg1"/>
                        </a:solidFill>
                      </a:endParaRPr>
                    </a:p>
                  </a:txBody>
                  <a:tcPr>
                    <a:solidFill>
                      <a:schemeClr val="accent1">
                        <a:lumMod val="20000"/>
                        <a:lumOff val="80000"/>
                      </a:schemeClr>
                    </a:solidFill>
                  </a:tcPr>
                </a:tc>
              </a:tr>
            </a:tbl>
          </a:graphicData>
        </a:graphic>
      </p:graphicFrame>
      <p:graphicFrame>
        <p:nvGraphicFramePr>
          <p:cNvPr id="7" name="Diagram 6"/>
          <p:cNvGraphicFramePr/>
          <p:nvPr/>
        </p:nvGraphicFramePr>
        <p:xfrm>
          <a:off x="700515" y="1729871"/>
          <a:ext cx="7611266" cy="47010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176577" y="140494"/>
            <a:ext cx="8953500" cy="990600"/>
          </a:xfrm>
        </p:spPr>
        <p:txBody>
          <a:bodyPr>
            <a:normAutofit fontScale="90000"/>
          </a:bodyPr>
          <a:lstStyle/>
          <a:p>
            <a:pPr algn="ctr"/>
            <a:r>
              <a:rPr lang="en-US" sz="2667">
                <a:solidFill>
                  <a:schemeClr val="accent6"/>
                </a:solidFill>
              </a:rPr>
              <a:t>Summative Performance Tasks</a:t>
            </a:r>
            <a:r>
              <a:rPr lang="en-US" sz="2667"/>
              <a:t/>
            </a:r>
            <a:br>
              <a:rPr lang="en-US" sz="2667"/>
            </a:br>
            <a:r>
              <a:rPr lang="en-US" sz="2667"/>
              <a:t>Do the tasks match the targeted performance level? Do they allow students to address the essential question in some way?</a:t>
            </a:r>
          </a:p>
        </p:txBody>
      </p:sp>
      <p:sp>
        <p:nvSpPr>
          <p:cNvPr id="11" name="Footer Placeholder 10"/>
          <p:cNvSpPr>
            <a:spLocks noGrp="1"/>
          </p:cNvSpPr>
          <p:nvPr>
            <p:ph type="ftr" sz="quarter" idx="11"/>
          </p:nvPr>
        </p:nvSpPr>
        <p:spPr/>
        <p:txBody>
          <a:bodyPr/>
          <a:lstStyle/>
          <a:p>
            <a:r>
              <a:rPr lang="en-US"/>
              <a:t>Laura Terrill</a:t>
            </a:r>
          </a:p>
        </p:txBody>
      </p:sp>
      <p:pic>
        <p:nvPicPr>
          <p:cNvPr id="12" name="Picture 13" descr="Unknown.jpeg"/>
          <p:cNvPicPr>
            <a:picLocks noChangeAspect="1"/>
          </p:cNvPicPr>
          <p:nvPr/>
        </p:nvPicPr>
        <p:blipFill>
          <a:blip r:embed="rId8"/>
          <a:srcRect/>
          <a:stretch>
            <a:fillRect/>
          </a:stretch>
        </p:blipFill>
        <p:spPr bwMode="auto">
          <a:xfrm>
            <a:off x="158358" y="3581104"/>
            <a:ext cx="2976562" cy="1060450"/>
          </a:xfrm>
          <a:prstGeom prst="rect">
            <a:avLst/>
          </a:prstGeom>
          <a:noFill/>
          <a:ln w="9525">
            <a:noFill/>
            <a:miter lim="800000"/>
            <a:headEnd/>
            <a:tailEnd/>
          </a:ln>
        </p:spPr>
      </p:pic>
      <p:graphicFrame>
        <p:nvGraphicFramePr>
          <p:cNvPr id="13" name="Table 12"/>
          <p:cNvGraphicFramePr>
            <a:graphicFrameLocks noGrp="1"/>
          </p:cNvGraphicFramePr>
          <p:nvPr>
            <p:extLst>
              <p:ext uri="{D42A27DB-BD31-4B8C-83A1-F6EECF244321}">
                <p14:modId xmlns:p14="http://schemas.microsoft.com/office/powerpoint/2010/main" val="2023274668"/>
              </p:ext>
            </p:extLst>
          </p:nvPr>
        </p:nvGraphicFramePr>
        <p:xfrm>
          <a:off x="3134920" y="3721100"/>
          <a:ext cx="5661978" cy="813976"/>
        </p:xfrm>
        <a:graphic>
          <a:graphicData uri="http://schemas.openxmlformats.org/drawingml/2006/table">
            <a:tbl>
              <a:tblPr firstRow="1" bandRow="1">
                <a:tableStyleId>{5C22544A-7EE6-4342-B048-85BDC9FD1C3A}</a:tableStyleId>
              </a:tblPr>
              <a:tblGrid>
                <a:gridCol w="1713769"/>
                <a:gridCol w="3948209"/>
              </a:tblGrid>
              <a:tr h="813976">
                <a:tc>
                  <a:txBody>
                    <a:bodyPr/>
                    <a:lstStyle/>
                    <a:p>
                      <a:pPr algn="ctr"/>
                      <a:r>
                        <a:rPr lang="en-US" sz="2000">
                          <a:solidFill>
                            <a:schemeClr val="tx1"/>
                          </a:solidFill>
                        </a:rPr>
                        <a:t>21</a:t>
                      </a:r>
                      <a:r>
                        <a:rPr lang="en-US" sz="2000" baseline="30000">
                          <a:solidFill>
                            <a:schemeClr val="tx1"/>
                          </a:solidFill>
                        </a:rPr>
                        <a:t>st</a:t>
                      </a:r>
                      <a:r>
                        <a:rPr lang="en-US" sz="2000">
                          <a:solidFill>
                            <a:schemeClr val="tx1"/>
                          </a:solidFill>
                        </a:rPr>
                        <a:t> Century</a:t>
                      </a:r>
                      <a:r>
                        <a:rPr lang="en-US" sz="2000" baseline="0">
                          <a:solidFill>
                            <a:schemeClr val="tx1"/>
                          </a:solidFill>
                        </a:rPr>
                        <a:t> Skills</a:t>
                      </a:r>
                      <a:endParaRPr lang="en-US" sz="2000">
                        <a:solidFill>
                          <a:schemeClr val="tx1"/>
                        </a:solidFill>
                      </a:endParaRPr>
                    </a:p>
                  </a:txBody>
                  <a:tcPr anchor="ctr"/>
                </a:tc>
                <a:tc>
                  <a:txBody>
                    <a:bodyPr/>
                    <a:lstStyle/>
                    <a:p>
                      <a:pPr algn="ctr">
                        <a:defRPr/>
                      </a:pPr>
                      <a:r>
                        <a:rPr lang="en-US" sz="2000" dirty="0">
                          <a:solidFill>
                            <a:schemeClr val="tx1"/>
                          </a:solidFill>
                        </a:rPr>
                        <a:t>Communication – Collaboration – </a:t>
                      </a:r>
                    </a:p>
                    <a:p>
                      <a:pPr algn="ctr">
                        <a:defRPr/>
                      </a:pPr>
                      <a:r>
                        <a:rPr lang="en-US" sz="2000" dirty="0">
                          <a:solidFill>
                            <a:schemeClr val="tx1"/>
                          </a:solidFill>
                        </a:rPr>
                        <a:t>Creativity – Critical Thinking</a:t>
                      </a:r>
                      <a:endParaRPr lang="en-US" sz="2000" b="1" dirty="0">
                        <a:solidFill>
                          <a:schemeClr val="tx1"/>
                        </a:solidFill>
                      </a:endParaRPr>
                    </a:p>
                  </a:txBody>
                  <a:tcPr anchor="ctr"/>
                </a:tc>
              </a:tr>
            </a:tbl>
          </a:graphicData>
        </a:graphic>
      </p:graphicFrame>
    </p:spTree>
    <p:extLst>
      <p:ext uri="{BB962C8B-B14F-4D97-AF65-F5344CB8AC3E}">
        <p14:creationId xmlns:p14="http://schemas.microsoft.com/office/powerpoint/2010/main" val="27539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231899" y="4554221"/>
          <a:ext cx="7696200" cy="2011680"/>
        </p:xfrm>
        <a:graphic>
          <a:graphicData uri="http://schemas.openxmlformats.org/drawingml/2006/table">
            <a:tbl>
              <a:tblPr firstRow="1" bandRow="1">
                <a:tableStyleId>{5C22544A-7EE6-4342-B048-85BDC9FD1C3A}</a:tableStyleId>
              </a:tblPr>
              <a:tblGrid>
                <a:gridCol w="3848100"/>
                <a:gridCol w="3848100"/>
              </a:tblGrid>
              <a:tr h="1982823">
                <a:tc>
                  <a:txBody>
                    <a:bodyPr/>
                    <a:lstStyle/>
                    <a:p>
                      <a:pPr algn="ctr"/>
                      <a:r>
                        <a:rPr lang="en-US" sz="1800" u="sng" kern="1200" dirty="0" smtClean="0">
                          <a:solidFill>
                            <a:srgbClr val="1F497D"/>
                          </a:solidFill>
                          <a:effectLst/>
                        </a:rPr>
                        <a:t>Presentational Mode</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kern="1200" baseline="0" dirty="0" smtClean="0">
                          <a:solidFill>
                            <a:srgbClr val="1F497D"/>
                          </a:solidFill>
                          <a:effectLst/>
                        </a:rPr>
                        <a:t>In teams of four, make a plan to inform others via the Internet about biodiversity and why it is a global challenge. Include examples and suggestions for stopping the decline in biodiversity.</a:t>
                      </a:r>
                      <a:endParaRPr lang="en-US" sz="1800" b="0" kern="1200" dirty="0" smtClean="0">
                        <a:solidFill>
                          <a:srgbClr val="1F497D"/>
                        </a:solidFill>
                        <a:effectLst/>
                      </a:endParaRPr>
                    </a:p>
                  </a:txBody>
                  <a:tcPr>
                    <a:solidFill>
                      <a:schemeClr val="accent1">
                        <a:lumMod val="20000"/>
                        <a:lumOff val="80000"/>
                      </a:schemeClr>
                    </a:solidFill>
                  </a:tcPr>
                </a:tc>
                <a:tc>
                  <a:txBody>
                    <a:bodyPr/>
                    <a:lstStyle/>
                    <a:p>
                      <a:pPr algn="ctr"/>
                      <a:r>
                        <a:rPr lang="en-US" sz="1800" u="sng" kern="1200" dirty="0" smtClean="0">
                          <a:solidFill>
                            <a:srgbClr val="1F497D"/>
                          </a:solidFill>
                          <a:effectLst/>
                        </a:rPr>
                        <a:t>Interpersonal Mode</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u="none" kern="1200" baseline="0" dirty="0" smtClean="0">
                          <a:solidFill>
                            <a:srgbClr val="1F497D"/>
                          </a:solidFill>
                          <a:effectLst/>
                        </a:rPr>
                        <a:t>Share what you have learned about biodiversity and humans’ impact locally, regionally, and globally giving both positive and negative examples.</a:t>
                      </a:r>
                      <a:endParaRPr lang="en-US" sz="1800" b="0" u="none" kern="1200" dirty="0" smtClean="0">
                        <a:solidFill>
                          <a:srgbClr val="1F497D"/>
                        </a:solidFill>
                        <a:effectLst/>
                      </a:endParaRPr>
                    </a:p>
                  </a:txBody>
                  <a:tcPr>
                    <a:solidFill>
                      <a:schemeClr val="accent1">
                        <a:lumMod val="20000"/>
                        <a:lumOff val="80000"/>
                      </a:schemeClr>
                    </a:solidFill>
                  </a:tcPr>
                </a:tc>
              </a:tr>
            </a:tbl>
          </a:graphicData>
        </a:graphic>
      </p:graphicFrame>
      <p:graphicFrame>
        <p:nvGraphicFramePr>
          <p:cNvPr id="5" name="Content Placeholder 4"/>
          <p:cNvGraphicFramePr>
            <a:graphicFrameLocks noGrp="1"/>
          </p:cNvGraphicFramePr>
          <p:nvPr>
            <p:ph sz="quarter" idx="1"/>
          </p:nvPr>
        </p:nvGraphicFramePr>
        <p:xfrm>
          <a:off x="176577" y="1457701"/>
          <a:ext cx="8865822" cy="2286000"/>
        </p:xfrm>
        <a:graphic>
          <a:graphicData uri="http://schemas.openxmlformats.org/drawingml/2006/table">
            <a:tbl>
              <a:tblPr firstRow="1" bandRow="1">
                <a:tableStyleId>{5C22544A-7EE6-4342-B048-85BDC9FD1C3A}</a:tableStyleId>
              </a:tblPr>
              <a:tblGrid>
                <a:gridCol w="2769823"/>
                <a:gridCol w="3140725"/>
                <a:gridCol w="2955274"/>
              </a:tblGrid>
              <a:tr h="370840">
                <a:tc>
                  <a:txBody>
                    <a:bodyPr/>
                    <a:lstStyle/>
                    <a:p>
                      <a:pPr algn="ctr"/>
                      <a:r>
                        <a:rPr lang="en-US" sz="1800" u="sng" dirty="0" smtClean="0">
                          <a:solidFill>
                            <a:srgbClr val="1F497D"/>
                          </a:solidFill>
                        </a:rPr>
                        <a:t>Interpretive Mode</a:t>
                      </a:r>
                    </a:p>
                    <a:p>
                      <a:pPr algn="l"/>
                      <a:r>
                        <a:rPr lang="en-US" sz="1800" b="0" kern="1200" dirty="0" smtClean="0">
                          <a:solidFill>
                            <a:srgbClr val="1F497D"/>
                          </a:solidFill>
                          <a:effectLst/>
                        </a:rPr>
                        <a:t>Watch</a:t>
                      </a:r>
                      <a:r>
                        <a:rPr lang="en-US" sz="1800" b="0" kern="1200" baseline="0" dirty="0" smtClean="0">
                          <a:solidFill>
                            <a:srgbClr val="1F497D"/>
                          </a:solidFill>
                          <a:effectLst/>
                        </a:rPr>
                        <a:t> the video “</a:t>
                      </a:r>
                      <a:r>
                        <a:rPr lang="en-US" sz="1800" b="0" kern="1200" baseline="0" dirty="0" err="1" smtClean="0">
                          <a:solidFill>
                            <a:srgbClr val="1F497D"/>
                          </a:solidFill>
                          <a:effectLst/>
                        </a:rPr>
                        <a:t>Bouge-toi</a:t>
                      </a:r>
                      <a:r>
                        <a:rPr lang="en-US" sz="1800" b="0" kern="1200" baseline="0" dirty="0" smtClean="0">
                          <a:solidFill>
                            <a:srgbClr val="1F497D"/>
                          </a:solidFill>
                          <a:effectLst/>
                        </a:rPr>
                        <a:t> pour ta </a:t>
                      </a:r>
                      <a:r>
                        <a:rPr lang="en-US" sz="1800" b="0" kern="1200" baseline="0" dirty="0" err="1" smtClean="0">
                          <a:solidFill>
                            <a:srgbClr val="1F497D"/>
                          </a:solidFill>
                          <a:effectLst/>
                        </a:rPr>
                        <a:t>planète</a:t>
                      </a:r>
                      <a:r>
                        <a:rPr lang="en-US" sz="1800" b="0" kern="1200" baseline="0" dirty="0" smtClean="0">
                          <a:solidFill>
                            <a:srgbClr val="1F497D"/>
                          </a:solidFill>
                          <a:effectLst/>
                        </a:rPr>
                        <a:t>”; identify actions that harm the planet according to the video and propose alternatives to these actions</a:t>
                      </a:r>
                      <a:r>
                        <a:rPr lang="en-US" sz="1800" kern="1200" baseline="0" dirty="0" smtClean="0">
                          <a:solidFill>
                            <a:srgbClr val="1F497D"/>
                          </a:solidFill>
                          <a:effectLst/>
                        </a:rPr>
                        <a:t>. </a:t>
                      </a:r>
                      <a:endParaRPr lang="en-US" sz="1800" dirty="0">
                        <a:solidFill>
                          <a:srgbClr val="1F497D"/>
                        </a:solidFill>
                      </a:endParaRPr>
                    </a:p>
                  </a:txBody>
                  <a:tcPr>
                    <a:solidFill>
                      <a:schemeClr val="accent1">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u="sng" dirty="0" smtClean="0">
                          <a:solidFill>
                            <a:srgbClr val="1F497D"/>
                          </a:solidFill>
                        </a:rPr>
                        <a:t>Interpretive Mode</a:t>
                      </a:r>
                    </a:p>
                    <a:p>
                      <a:pPr marL="0" marR="0" indent="0" algn="l" defTabSz="457200" rtl="0" eaLnBrk="1" fontAlgn="auto" latinLnBrk="0" hangingPunct="1">
                        <a:lnSpc>
                          <a:spcPct val="100000"/>
                        </a:lnSpc>
                        <a:spcBef>
                          <a:spcPts val="0"/>
                        </a:spcBef>
                        <a:spcAft>
                          <a:spcPts val="0"/>
                        </a:spcAft>
                        <a:buClrTx/>
                        <a:buSzTx/>
                        <a:buFontTx/>
                        <a:buNone/>
                        <a:tabLst/>
                        <a:defRPr/>
                      </a:pPr>
                      <a:r>
                        <a:rPr lang="en-US" sz="1800" b="0" dirty="0" smtClean="0">
                          <a:solidFill>
                            <a:srgbClr val="1F497D"/>
                          </a:solidFill>
                        </a:rPr>
                        <a:t>Read and complete</a:t>
                      </a:r>
                      <a:r>
                        <a:rPr lang="en-US" sz="1800" b="0" baseline="0" dirty="0" smtClean="0">
                          <a:solidFill>
                            <a:srgbClr val="1F497D"/>
                          </a:solidFill>
                        </a:rPr>
                        <a:t> a graphic organizer based on</a:t>
                      </a:r>
                      <a:r>
                        <a:rPr lang="en-US" sz="1800" b="0" dirty="0" smtClean="0">
                          <a:solidFill>
                            <a:srgbClr val="1F497D"/>
                          </a:solidFill>
                        </a:rPr>
                        <a:t> the article “</a:t>
                      </a:r>
                      <a:r>
                        <a:rPr lang="en-US" sz="1800" b="0" dirty="0" err="1" smtClean="0">
                          <a:solidFill>
                            <a:srgbClr val="1F497D"/>
                          </a:solidFill>
                        </a:rPr>
                        <a:t>Lancement</a:t>
                      </a:r>
                      <a:r>
                        <a:rPr lang="en-US" sz="1800" b="0" dirty="0" smtClean="0">
                          <a:solidFill>
                            <a:srgbClr val="1F497D"/>
                          </a:solidFill>
                        </a:rPr>
                        <a:t> de la phase </a:t>
                      </a:r>
                      <a:r>
                        <a:rPr lang="en-US" sz="1800" b="0" dirty="0" err="1" smtClean="0">
                          <a:solidFill>
                            <a:srgbClr val="1F497D"/>
                          </a:solidFill>
                        </a:rPr>
                        <a:t>pilote</a:t>
                      </a:r>
                      <a:r>
                        <a:rPr lang="en-US" sz="1800" b="0" dirty="0" smtClean="0">
                          <a:solidFill>
                            <a:srgbClr val="1F497D"/>
                          </a:solidFill>
                        </a:rPr>
                        <a:t> “</a:t>
                      </a:r>
                      <a:r>
                        <a:rPr lang="en-US" sz="1800" b="0" dirty="0" err="1" smtClean="0">
                          <a:solidFill>
                            <a:srgbClr val="1F497D"/>
                          </a:solidFill>
                        </a:rPr>
                        <a:t>Insectes</a:t>
                      </a:r>
                      <a:r>
                        <a:rPr lang="en-US" sz="1800" b="0" dirty="0" smtClean="0">
                          <a:solidFill>
                            <a:srgbClr val="1F497D"/>
                          </a:solidFill>
                        </a:rPr>
                        <a:t> et </a:t>
                      </a:r>
                      <a:r>
                        <a:rPr lang="en-US" sz="1800" b="0" dirty="0" err="1" smtClean="0">
                          <a:solidFill>
                            <a:srgbClr val="1F497D"/>
                          </a:solidFill>
                        </a:rPr>
                        <a:t>Ciel</a:t>
                      </a:r>
                      <a:r>
                        <a:rPr lang="en-US" sz="1800" b="0" dirty="0" smtClean="0">
                          <a:solidFill>
                            <a:srgbClr val="1F497D"/>
                          </a:solidFill>
                        </a:rPr>
                        <a:t> </a:t>
                      </a:r>
                      <a:r>
                        <a:rPr lang="en-US" sz="1800" b="0" dirty="0" err="1" smtClean="0">
                          <a:solidFill>
                            <a:srgbClr val="1F497D"/>
                          </a:solidFill>
                        </a:rPr>
                        <a:t>étoilé</a:t>
                      </a:r>
                      <a:r>
                        <a:rPr lang="en-US" sz="1800" b="0" dirty="0" smtClean="0">
                          <a:solidFill>
                            <a:srgbClr val="1F497D"/>
                          </a:solidFill>
                        </a:rPr>
                        <a:t>”.</a:t>
                      </a:r>
                      <a:r>
                        <a:rPr lang="en-US" sz="1800" b="0" baseline="0" dirty="0" smtClean="0">
                          <a:solidFill>
                            <a:srgbClr val="1F497D"/>
                          </a:solidFill>
                        </a:rPr>
                        <a:t>  Give your opinion with justification of the potential for this initiative to succeed in the US.</a:t>
                      </a:r>
                      <a:endParaRPr lang="en-US" sz="1800" b="0" dirty="0" smtClean="0">
                        <a:solidFill>
                          <a:srgbClr val="1F497D"/>
                        </a:solidFill>
                      </a:endParaRPr>
                    </a:p>
                  </a:txBody>
                  <a:tcPr>
                    <a:solidFill>
                      <a:schemeClr val="accent1">
                        <a:lumMod val="20000"/>
                        <a:lumOff val="80000"/>
                      </a:schemeClr>
                    </a:solidFill>
                  </a:tcPr>
                </a:tc>
                <a:tc>
                  <a:txBody>
                    <a:bodyPr/>
                    <a:lstStyle/>
                    <a:p>
                      <a:pPr algn="ctr"/>
                      <a:r>
                        <a:rPr lang="en-US" sz="1800" u="sng" dirty="0" smtClean="0">
                          <a:solidFill>
                            <a:srgbClr val="1F497D"/>
                          </a:solidFill>
                        </a:rPr>
                        <a:t>Interpretive Mode</a:t>
                      </a:r>
                    </a:p>
                    <a:p>
                      <a:pPr algn="l"/>
                      <a:r>
                        <a:rPr lang="en-US" sz="1800" b="0" u="none" dirty="0" smtClean="0">
                          <a:solidFill>
                            <a:srgbClr val="1F497D"/>
                          </a:solidFill>
                        </a:rPr>
                        <a:t>Visit the website:  </a:t>
                      </a:r>
                      <a:r>
                        <a:rPr lang="en-US" sz="1800" b="0" u="sng" dirty="0" smtClean="0">
                          <a:solidFill>
                            <a:srgbClr val="1F497D"/>
                          </a:solidFill>
                          <a:hlinkClick r:id=""/>
                        </a:rPr>
                        <a:t>www.zoo-palmyre.fr</a:t>
                      </a:r>
                      <a:r>
                        <a:rPr lang="en-US" sz="1800" b="0" u="none" baseline="0" dirty="0" smtClean="0">
                          <a:solidFill>
                            <a:srgbClr val="1F497D"/>
                          </a:solidFill>
                        </a:rPr>
                        <a:t>.   Give your opinion with reasons based on the information from the website on why zoos are needed/not needed.   </a:t>
                      </a:r>
                      <a:endParaRPr lang="en-US" sz="1800" b="0" u="none" dirty="0" smtClean="0">
                        <a:solidFill>
                          <a:srgbClr val="1F497D"/>
                        </a:solidFill>
                      </a:endParaRPr>
                    </a:p>
                  </a:txBody>
                  <a:tcPr>
                    <a:solidFill>
                      <a:schemeClr val="accent1">
                        <a:lumMod val="20000"/>
                        <a:lumOff val="80000"/>
                      </a:schemeClr>
                    </a:solidFill>
                  </a:tcPr>
                </a:tc>
              </a:tr>
            </a:tbl>
          </a:graphicData>
        </a:graphic>
      </p:graphicFrame>
      <p:sp>
        <p:nvSpPr>
          <p:cNvPr id="2" name="Title 1"/>
          <p:cNvSpPr>
            <a:spLocks noGrp="1"/>
          </p:cNvSpPr>
          <p:nvPr>
            <p:ph type="title"/>
          </p:nvPr>
        </p:nvSpPr>
        <p:spPr>
          <a:xfrm>
            <a:off x="494077" y="140494"/>
            <a:ext cx="8953500" cy="990600"/>
          </a:xfrm>
        </p:spPr>
        <p:txBody>
          <a:bodyPr>
            <a:normAutofit/>
          </a:bodyPr>
          <a:lstStyle/>
          <a:p>
            <a:r>
              <a:rPr lang="en-US" sz="3200"/>
              <a:t>Global Challenges: The Natural World</a:t>
            </a:r>
            <a:r>
              <a:rPr lang="en-US" sz="2667"/>
              <a:t/>
            </a:r>
            <a:br>
              <a:rPr lang="en-US" sz="2667"/>
            </a:br>
            <a:r>
              <a:rPr lang="en-US" sz="2667" i="1"/>
              <a:t>What is biodiversity and why do we need it?</a:t>
            </a:r>
          </a:p>
        </p:txBody>
      </p:sp>
      <p:sp>
        <p:nvSpPr>
          <p:cNvPr id="11" name="Footer Placeholder 10"/>
          <p:cNvSpPr>
            <a:spLocks noGrp="1"/>
          </p:cNvSpPr>
          <p:nvPr>
            <p:ph type="ftr" sz="quarter" idx="11"/>
          </p:nvPr>
        </p:nvSpPr>
        <p:spPr/>
        <p:txBody>
          <a:bodyPr/>
          <a:lstStyle/>
          <a:p>
            <a:r>
              <a:rPr lang="en-US"/>
              <a:t>Laura Terrill</a:t>
            </a:r>
          </a:p>
        </p:txBody>
      </p:sp>
      <p:graphicFrame>
        <p:nvGraphicFramePr>
          <p:cNvPr id="14" name="Table 13"/>
          <p:cNvGraphicFramePr>
            <a:graphicFrameLocks noGrp="1"/>
          </p:cNvGraphicFramePr>
          <p:nvPr/>
        </p:nvGraphicFramePr>
        <p:xfrm>
          <a:off x="2499920" y="3769101"/>
          <a:ext cx="5661978" cy="813976"/>
        </p:xfrm>
        <a:graphic>
          <a:graphicData uri="http://schemas.openxmlformats.org/drawingml/2006/table">
            <a:tbl>
              <a:tblPr firstRow="1" bandRow="1">
                <a:tableStyleId>{5C22544A-7EE6-4342-B048-85BDC9FD1C3A}</a:tableStyleId>
              </a:tblPr>
              <a:tblGrid>
                <a:gridCol w="1713769"/>
                <a:gridCol w="3948209"/>
              </a:tblGrid>
              <a:tr h="813976">
                <a:tc>
                  <a:txBody>
                    <a:bodyPr/>
                    <a:lstStyle/>
                    <a:p>
                      <a:pPr algn="ctr"/>
                      <a:r>
                        <a:rPr lang="en-US"/>
                        <a:t>21</a:t>
                      </a:r>
                      <a:r>
                        <a:rPr lang="en-US" baseline="30000"/>
                        <a:t>st</a:t>
                      </a:r>
                      <a:r>
                        <a:rPr lang="en-US"/>
                        <a:t> Century</a:t>
                      </a:r>
                      <a:r>
                        <a:rPr lang="en-US" baseline="0"/>
                        <a:t> Skills</a:t>
                      </a:r>
                      <a:endParaRPr lang="en-US"/>
                    </a:p>
                  </a:txBody>
                  <a:tcPr anchor="ctr"/>
                </a:tc>
                <a:tc>
                  <a:txBody>
                    <a:bodyPr/>
                    <a:lstStyle/>
                    <a:p>
                      <a:pPr algn="ctr">
                        <a:defRPr/>
                      </a:pPr>
                      <a:r>
                        <a:rPr lang="en-US" dirty="0"/>
                        <a:t>Communication – Collaboration – </a:t>
                      </a:r>
                    </a:p>
                    <a:p>
                      <a:pPr algn="ctr">
                        <a:defRPr/>
                      </a:pPr>
                      <a:r>
                        <a:rPr lang="en-US" dirty="0"/>
                        <a:t>Creativity – Critical Thinking</a:t>
                      </a:r>
                      <a:endParaRPr lang="en-US" b="1" dirty="0"/>
                    </a:p>
                  </a:txBody>
                  <a:tcPr anchor="ctr"/>
                </a:tc>
              </a:tr>
            </a:tbl>
          </a:graphicData>
        </a:graphic>
      </p:graphicFrame>
    </p:spTree>
    <p:extLst>
      <p:ext uri="{BB962C8B-B14F-4D97-AF65-F5344CB8AC3E}">
        <p14:creationId xmlns:p14="http://schemas.microsoft.com/office/powerpoint/2010/main" val="50502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78222"/>
            <a:ext cx="7886700" cy="1325563"/>
          </a:xfrm>
        </p:spPr>
        <p:txBody>
          <a:bodyPr/>
          <a:lstStyle/>
          <a:p>
            <a:r>
              <a:rPr lang="en-US"/>
              <a:t>Can-Do Statements</a:t>
            </a:r>
          </a:p>
        </p:txBody>
      </p:sp>
      <p:graphicFrame>
        <p:nvGraphicFramePr>
          <p:cNvPr id="7" name="Content Placeholder 6"/>
          <p:cNvGraphicFramePr>
            <a:graphicFrameLocks noGrp="1"/>
          </p:cNvGraphicFramePr>
          <p:nvPr>
            <p:ph idx="1"/>
            <p:extLst/>
          </p:nvPr>
        </p:nvGraphicFramePr>
        <p:xfrm>
          <a:off x="331837" y="1028700"/>
          <a:ext cx="8715022" cy="5253931"/>
        </p:xfrm>
        <a:graphic>
          <a:graphicData uri="http://schemas.openxmlformats.org/drawingml/2006/table">
            <a:tbl>
              <a:tblPr firstRow="1" bandRow="1">
                <a:tableStyleId>{69CF1AB2-1976-4502-BF36-3FF5EA218861}</a:tableStyleId>
              </a:tblPr>
              <a:tblGrid>
                <a:gridCol w="1623963"/>
                <a:gridCol w="7091059"/>
              </a:tblGrid>
              <a:tr h="1591733">
                <a:tc>
                  <a:txBody>
                    <a:bodyPr/>
                    <a:lstStyle/>
                    <a:p>
                      <a:pPr marL="0" marR="0">
                        <a:spcBef>
                          <a:spcPts val="0"/>
                        </a:spcBef>
                        <a:spcAft>
                          <a:spcPts val="0"/>
                        </a:spcAft>
                      </a:pPr>
                      <a:r>
                        <a:rPr lang="en-US" sz="1800" b="0">
                          <a:effectLst/>
                          <a:latin typeface="+mn-lt"/>
                          <a:ea typeface="Calibri" charset="0"/>
                          <a:cs typeface="Times New Roman" charset="0"/>
                        </a:rPr>
                        <a:t>Interpretive</a:t>
                      </a:r>
                    </a:p>
                  </a:txBody>
                  <a:tcPr marL="68580" marR="68580" marT="0" marB="0" anchor="ctr"/>
                </a:tc>
                <a:tc>
                  <a:txBody>
                    <a:bodyPr/>
                    <a:lstStyle/>
                    <a:p>
                      <a:pPr marL="0" marR="0">
                        <a:spcBef>
                          <a:spcPts val="0"/>
                        </a:spcBef>
                        <a:spcAft>
                          <a:spcPts val="0"/>
                        </a:spcAft>
                      </a:pPr>
                      <a:r>
                        <a:rPr lang="en-US" sz="1600" b="0">
                          <a:effectLst/>
                          <a:latin typeface="Cambria" charset="0"/>
                          <a:ea typeface="Cambria" charset="0"/>
                          <a:cs typeface="Cambria" charset="0"/>
                        </a:rPr>
                        <a:t>(L) I can understand the basic purpose of messages about the environment in videoclips.</a:t>
                      </a:r>
                    </a:p>
                    <a:p>
                      <a:pPr marL="0" marR="0">
                        <a:spcBef>
                          <a:spcPts val="0"/>
                        </a:spcBef>
                        <a:spcAft>
                          <a:spcPts val="0"/>
                        </a:spcAft>
                      </a:pPr>
                      <a:r>
                        <a:rPr lang="en-US" sz="1600" b="0">
                          <a:effectLst/>
                          <a:latin typeface="Cambria" charset="0"/>
                          <a:ea typeface="Cambria" charset="0"/>
                          <a:cs typeface="Cambria" charset="0"/>
                        </a:rPr>
                        <a:t>(L) I can understand questions and simple statements about biodiversity when I am part of the conversation</a:t>
                      </a:r>
                    </a:p>
                    <a:p>
                      <a:pPr marL="0" marR="0">
                        <a:spcBef>
                          <a:spcPts val="0"/>
                        </a:spcBef>
                        <a:spcAft>
                          <a:spcPts val="0"/>
                        </a:spcAft>
                      </a:pPr>
                      <a:r>
                        <a:rPr lang="en-US" sz="1600" b="0">
                          <a:effectLst/>
                          <a:latin typeface="Cambria" charset="0"/>
                          <a:ea typeface="Cambria" charset="0"/>
                          <a:cs typeface="Cambria" charset="0"/>
                        </a:rPr>
                        <a:t>(R) I can understand simple information about endangered species in the French-speaking world presented with pictures and infographs.</a:t>
                      </a:r>
                    </a:p>
                    <a:p>
                      <a:pPr marL="0" marR="0">
                        <a:spcBef>
                          <a:spcPts val="0"/>
                        </a:spcBef>
                        <a:spcAft>
                          <a:spcPts val="0"/>
                        </a:spcAft>
                      </a:pPr>
                      <a:r>
                        <a:rPr lang="en-US" sz="1600" b="0">
                          <a:effectLst/>
                          <a:latin typeface="Cambria" charset="0"/>
                          <a:ea typeface="Cambria" charset="0"/>
                          <a:cs typeface="Cambria" charset="0"/>
                        </a:rPr>
                        <a:t>(R) I can understand the main idea of published materials about biodiversity</a:t>
                      </a:r>
                    </a:p>
                    <a:p>
                      <a:pPr marL="0" marR="0">
                        <a:spcBef>
                          <a:spcPts val="0"/>
                        </a:spcBef>
                        <a:spcAft>
                          <a:spcPts val="0"/>
                        </a:spcAft>
                      </a:pPr>
                      <a:r>
                        <a:rPr lang="en-US" sz="1600" b="0">
                          <a:effectLst/>
                          <a:latin typeface="Cambria" charset="0"/>
                          <a:ea typeface="Cambria" charset="0"/>
                          <a:cs typeface="Cambria" charset="0"/>
                        </a:rPr>
                        <a:t>(R) I can identify some information about the Fête de la Nature from news media.</a:t>
                      </a:r>
                    </a:p>
                  </a:txBody>
                  <a:tcPr marL="68580" marR="68580" marT="0" marB="0"/>
                </a:tc>
              </a:tr>
              <a:tr h="1027289">
                <a:tc>
                  <a:txBody>
                    <a:bodyPr/>
                    <a:lstStyle/>
                    <a:p>
                      <a:pPr marL="0" marR="0">
                        <a:spcBef>
                          <a:spcPts val="0"/>
                        </a:spcBef>
                        <a:spcAft>
                          <a:spcPts val="0"/>
                        </a:spcAft>
                      </a:pPr>
                      <a:r>
                        <a:rPr lang="en-US" sz="1800" b="0">
                          <a:effectLst/>
                          <a:latin typeface="+mn-lt"/>
                          <a:ea typeface="Calibri" charset="0"/>
                          <a:cs typeface="Times New Roman" charset="0"/>
                        </a:rPr>
                        <a:t>Presentational</a:t>
                      </a:r>
                    </a:p>
                  </a:txBody>
                  <a:tcPr marL="68580" marR="68580" marT="0" marB="0" anchor="ctr"/>
                </a:tc>
                <a:tc>
                  <a:txBody>
                    <a:bodyPr/>
                    <a:lstStyle/>
                    <a:p>
                      <a:pPr marL="0" marR="0">
                        <a:spcBef>
                          <a:spcPts val="0"/>
                        </a:spcBef>
                        <a:spcAft>
                          <a:spcPts val="0"/>
                        </a:spcAft>
                      </a:pPr>
                      <a:r>
                        <a:rPr lang="en-US" sz="1600">
                          <a:effectLst/>
                          <a:latin typeface="Cambria" charset="0"/>
                          <a:ea typeface="Cambria" charset="0"/>
                          <a:cs typeface="Cambria" charset="0"/>
                        </a:rPr>
                        <a:t>(S) I can present basic information about an endangered species.</a:t>
                      </a:r>
                    </a:p>
                    <a:p>
                      <a:pPr marL="0" marR="0">
                        <a:spcBef>
                          <a:spcPts val="0"/>
                        </a:spcBef>
                        <a:spcAft>
                          <a:spcPts val="0"/>
                        </a:spcAft>
                      </a:pPr>
                      <a:r>
                        <a:rPr lang="en-US" sz="1600">
                          <a:effectLst/>
                          <a:latin typeface="Cambria" charset="0"/>
                          <a:ea typeface="Cambria" charset="0"/>
                          <a:cs typeface="Cambria" charset="0"/>
                        </a:rPr>
                        <a:t>(S) I can express my preferences about ways to protect endangered species.</a:t>
                      </a:r>
                    </a:p>
                    <a:p>
                      <a:pPr marL="0" marR="0">
                        <a:spcBef>
                          <a:spcPts val="0"/>
                        </a:spcBef>
                        <a:spcAft>
                          <a:spcPts val="0"/>
                        </a:spcAft>
                      </a:pPr>
                      <a:r>
                        <a:rPr lang="en-US" sz="1600">
                          <a:effectLst/>
                          <a:latin typeface="Cambria" charset="0"/>
                          <a:ea typeface="Cambria" charset="0"/>
                          <a:cs typeface="Cambria" charset="0"/>
                        </a:rPr>
                        <a:t>(W) I can prepare materials for a presentation about sustaining biodiversity in my region.</a:t>
                      </a:r>
                    </a:p>
                    <a:p>
                      <a:pPr marL="0" marR="0">
                        <a:spcBef>
                          <a:spcPts val="0"/>
                        </a:spcBef>
                        <a:spcAft>
                          <a:spcPts val="0"/>
                        </a:spcAft>
                      </a:pPr>
                      <a:r>
                        <a:rPr lang="en-US" sz="1600">
                          <a:effectLst/>
                          <a:latin typeface="Cambria" charset="0"/>
                          <a:ea typeface="Cambria" charset="0"/>
                          <a:cs typeface="Cambria" charset="0"/>
                        </a:rPr>
                        <a:t>(W) I can write a story/article about an endangered animal or plant.</a:t>
                      </a:r>
                    </a:p>
                  </a:txBody>
                  <a:tcPr marL="68580" marR="68580" marT="0" marB="0"/>
                </a:tc>
              </a:tr>
              <a:tr h="1840171">
                <a:tc>
                  <a:txBody>
                    <a:bodyPr/>
                    <a:lstStyle/>
                    <a:p>
                      <a:pPr marL="0" marR="0">
                        <a:spcBef>
                          <a:spcPts val="0"/>
                        </a:spcBef>
                        <a:spcAft>
                          <a:spcPts val="0"/>
                        </a:spcAft>
                      </a:pPr>
                      <a:r>
                        <a:rPr lang="en-US" sz="1800" b="0">
                          <a:effectLst/>
                          <a:latin typeface="+mn-lt"/>
                          <a:ea typeface="Calibri" charset="0"/>
                          <a:cs typeface="Times New Roman" charset="0"/>
                        </a:rPr>
                        <a:t>Interpersonal</a:t>
                      </a:r>
                    </a:p>
                  </a:txBody>
                  <a:tcPr marL="68580" marR="68580" marT="0" marB="0" anchor="ctr"/>
                </a:tc>
                <a:tc>
                  <a:txBody>
                    <a:bodyPr/>
                    <a:lstStyle/>
                    <a:p>
                      <a:pPr marL="342900" marR="0" lvl="0" indent="-342900">
                        <a:spcBef>
                          <a:spcPts val="0"/>
                        </a:spcBef>
                        <a:spcAft>
                          <a:spcPts val="0"/>
                        </a:spcAft>
                        <a:buFont typeface="Arial" charset="0"/>
                        <a:buChar char="•"/>
                        <a:tabLst>
                          <a:tab pos="228600" algn="l"/>
                        </a:tabLst>
                      </a:pPr>
                      <a:r>
                        <a:rPr lang="en-US" sz="1600">
                          <a:effectLst/>
                          <a:latin typeface="Cambria" charset="0"/>
                          <a:ea typeface="Cambria" charset="0"/>
                          <a:cs typeface="Cambria" charset="0"/>
                        </a:rPr>
                        <a:t>I can brainstorm a list of plants and animals with my classmates.</a:t>
                      </a:r>
                    </a:p>
                    <a:p>
                      <a:pPr marL="342900" marR="0" lvl="0" indent="-342900">
                        <a:spcBef>
                          <a:spcPts val="0"/>
                        </a:spcBef>
                        <a:spcAft>
                          <a:spcPts val="0"/>
                        </a:spcAft>
                        <a:buFont typeface="Arial" charset="0"/>
                        <a:buChar char="•"/>
                        <a:tabLst>
                          <a:tab pos="228600" algn="l"/>
                        </a:tabLst>
                      </a:pPr>
                      <a:r>
                        <a:rPr lang="en-US" sz="1600">
                          <a:effectLst/>
                          <a:latin typeface="Cambria" charset="0"/>
                          <a:ea typeface="Cambria" charset="0"/>
                          <a:cs typeface="Cambria" charset="0"/>
                        </a:rPr>
                        <a:t>I can share information about endangered plants and animals with my classmates.</a:t>
                      </a:r>
                    </a:p>
                    <a:p>
                      <a:pPr marL="342900" marR="0" lvl="0" indent="-342900">
                        <a:spcBef>
                          <a:spcPts val="0"/>
                        </a:spcBef>
                        <a:spcAft>
                          <a:spcPts val="0"/>
                        </a:spcAft>
                        <a:buFont typeface="Arial" charset="0"/>
                        <a:buChar char="•"/>
                        <a:tabLst>
                          <a:tab pos="228600" algn="l"/>
                        </a:tabLst>
                      </a:pPr>
                      <a:r>
                        <a:rPr lang="en-US" sz="1600">
                          <a:effectLst/>
                          <a:latin typeface="Cambria" charset="0"/>
                          <a:ea typeface="Cambria" charset="0"/>
                          <a:cs typeface="Cambria" charset="0"/>
                        </a:rPr>
                        <a:t>I can discuss ideas to protect endangered species with my classmates.</a:t>
                      </a:r>
                    </a:p>
                    <a:p>
                      <a:pPr marL="342900" marR="0" lvl="0" indent="-342900">
                        <a:spcBef>
                          <a:spcPts val="0"/>
                        </a:spcBef>
                        <a:spcAft>
                          <a:spcPts val="0"/>
                        </a:spcAft>
                        <a:buFont typeface="Arial" charset="0"/>
                        <a:buChar char="•"/>
                        <a:tabLst>
                          <a:tab pos="228600" algn="l"/>
                        </a:tabLst>
                      </a:pPr>
                      <a:r>
                        <a:rPr lang="en-US" sz="1600">
                          <a:effectLst/>
                          <a:latin typeface="Cambria" charset="0"/>
                          <a:ea typeface="Cambria" charset="0"/>
                          <a:cs typeface="Cambria" charset="0"/>
                        </a:rPr>
                        <a:t>I can ask and respond to questions about protecting the environment with our sister school in France.</a:t>
                      </a:r>
                    </a:p>
                    <a:p>
                      <a:pPr marL="342900" marR="0" lvl="0" indent="-342900">
                        <a:spcBef>
                          <a:spcPts val="0"/>
                        </a:spcBef>
                        <a:spcAft>
                          <a:spcPts val="0"/>
                        </a:spcAft>
                        <a:buFont typeface="Arial" charset="0"/>
                        <a:buChar char="•"/>
                        <a:tabLst>
                          <a:tab pos="228600" algn="l"/>
                        </a:tabLst>
                      </a:pPr>
                      <a:r>
                        <a:rPr lang="en-US" sz="1600">
                          <a:effectLst/>
                          <a:latin typeface="Cambria" charset="0"/>
                          <a:ea typeface="Cambria" charset="0"/>
                          <a:cs typeface="Cambria" charset="0"/>
                        </a:rPr>
                        <a:t>I can share my opinions about ways to preserve biodiversity with others.</a:t>
                      </a:r>
                    </a:p>
                  </a:txBody>
                  <a:tcPr marL="68580" marR="68580" marT="0" marB="0"/>
                </a:tc>
              </a:tr>
            </a:tbl>
          </a:graphicData>
        </a:graphic>
      </p:graphicFrame>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3881863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265103"/>
          <a:ext cx="8633530" cy="548006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Describe</a:t>
                      </a:r>
                      <a:r>
                        <a:rPr lang="en-US" b="1" i="1" baseline="0" dirty="0" smtClean="0"/>
                        <a:t> </a:t>
                      </a:r>
                      <a:r>
                        <a:rPr lang="en-US" baseline="0" dirty="0" smtClean="0"/>
                        <a:t>plants and animals that are endangered</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Express opinions </a:t>
                      </a:r>
                      <a:r>
                        <a:rPr lang="en-US" dirty="0" smtClean="0"/>
                        <a:t>about biodiversity</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r>
                        <a:rPr lang="en-US" b="1" i="1" dirty="0" smtClean="0"/>
                        <a:t>Offer</a:t>
                      </a:r>
                      <a:r>
                        <a:rPr lang="en-US" b="1" i="1" baseline="0" dirty="0" smtClean="0"/>
                        <a:t> alternatives </a:t>
                      </a:r>
                      <a:r>
                        <a:rPr lang="en-US" baseline="0" dirty="0" smtClean="0"/>
                        <a:t>to current practices</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r>
                        <a:rPr lang="en-US" b="1" i="1"/>
                        <a:t>Compare</a:t>
                      </a:r>
                      <a:r>
                        <a:rPr lang="en-US" baseline="0"/>
                        <a:t> biodiversity initiatives </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a:t>Explain</a:t>
                      </a:r>
                      <a:r>
                        <a:rPr lang="en-US" baseline="0"/>
                        <a:t> the impact that man has on the environment</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r>
                        <a:rPr lang="en-US" b="1" i="1"/>
                        <a:t>Express</a:t>
                      </a:r>
                      <a:r>
                        <a:rPr lang="en-US"/>
                        <a:t> opinions</a:t>
                      </a:r>
                      <a:r>
                        <a:rPr lang="en-US" baseline="0"/>
                        <a:t> on zoos</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a:t>Compare</a:t>
                      </a:r>
                      <a:r>
                        <a:rPr lang="en-US" baseline="0"/>
                        <a:t> biodiversity initiatives </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7677526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894" y="187326"/>
            <a:ext cx="7886700" cy="1325563"/>
          </a:xfrm>
        </p:spPr>
        <p:txBody>
          <a:bodyPr/>
          <a:lstStyle/>
          <a:p>
            <a:r>
              <a:rPr lang="en-US" dirty="0"/>
              <a:t>Grammar Continuum</a:t>
            </a:r>
          </a:p>
        </p:txBody>
      </p:sp>
      <p:pic>
        <p:nvPicPr>
          <p:cNvPr id="5" name="Content Placeholder 4" descr="continuum.png"/>
          <p:cNvPicPr>
            <a:picLocks noGrp="1" noChangeAspect="1"/>
          </p:cNvPicPr>
          <p:nvPr>
            <p:ph sz="quarter" idx="1"/>
          </p:nvPr>
        </p:nvPicPr>
        <p:blipFill>
          <a:blip r:embed="rId3"/>
          <a:srcRect t="-4229" b="-4229"/>
          <a:stretch>
            <a:fillRect/>
          </a:stretch>
        </p:blipFill>
        <p:spPr>
          <a:xfrm>
            <a:off x="1680156" y="1157289"/>
            <a:ext cx="5806494" cy="3291840"/>
          </a:xfrm>
        </p:spPr>
      </p:pic>
      <p:sp>
        <p:nvSpPr>
          <p:cNvPr id="6" name="TextBox 5"/>
          <p:cNvSpPr txBox="1"/>
          <p:nvPr/>
        </p:nvSpPr>
        <p:spPr>
          <a:xfrm>
            <a:off x="3765503" y="3987800"/>
            <a:ext cx="3721147" cy="276999"/>
          </a:xfrm>
          <a:prstGeom prst="rect">
            <a:avLst/>
          </a:prstGeom>
          <a:noFill/>
        </p:spPr>
        <p:txBody>
          <a:bodyPr wrap="none" rtlCol="0">
            <a:spAutoFit/>
          </a:bodyPr>
          <a:lstStyle/>
          <a:p>
            <a:r>
              <a:rPr lang="en-US" sz="1200">
                <a:solidFill>
                  <a:srgbClr val="0070C0"/>
                </a:solidFill>
              </a:rPr>
              <a:t>http://</a:t>
            </a:r>
            <a:r>
              <a:rPr lang="en-US" sz="1200" dirty="0" err="1">
                <a:solidFill>
                  <a:srgbClr val="0070C0"/>
                </a:solidFill>
              </a:rPr>
              <a:t>coerll.utexas.edu</a:t>
            </a:r>
            <a:r>
              <a:rPr lang="en-US" sz="1200" dirty="0">
                <a:solidFill>
                  <a:srgbClr val="0070C0"/>
                </a:solidFill>
              </a:rPr>
              <a:t>/methods/modules/grammar/03/</a:t>
            </a:r>
          </a:p>
        </p:txBody>
      </p:sp>
      <p:sp>
        <p:nvSpPr>
          <p:cNvPr id="8" name="Footer Placeholder 7"/>
          <p:cNvSpPr>
            <a:spLocks noGrp="1"/>
          </p:cNvSpPr>
          <p:nvPr>
            <p:ph type="ftr" sz="quarter" idx="11"/>
          </p:nvPr>
        </p:nvSpPr>
        <p:spPr/>
        <p:txBody>
          <a:bodyPr/>
          <a:lstStyle/>
          <a:p>
            <a:r>
              <a:rPr lang="en-US"/>
              <a:t>Laura Terrill</a:t>
            </a:r>
          </a:p>
        </p:txBody>
      </p:sp>
      <p:sp>
        <p:nvSpPr>
          <p:cNvPr id="10" name="Content Placeholder 2"/>
          <p:cNvSpPr txBox="1">
            <a:spLocks/>
          </p:cNvSpPr>
          <p:nvPr/>
        </p:nvSpPr>
        <p:spPr>
          <a:xfrm>
            <a:off x="757574" y="4300222"/>
            <a:ext cx="7651658" cy="2237740"/>
          </a:xfrm>
          <a:prstGeom prst="rect">
            <a:avLst/>
          </a:prstGeom>
          <a:solidFill>
            <a:schemeClr val="accent3">
              <a:lumMod val="20000"/>
              <a:lumOff val="80000"/>
            </a:schemeClr>
          </a:solidFill>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000" dirty="0" smtClean="0">
                <a:solidFill>
                  <a:schemeClr val="bg1"/>
                </a:solidFill>
              </a:rPr>
              <a:t>Explicit instruction – explaining the rules of grammar</a:t>
            </a:r>
          </a:p>
          <a:p>
            <a:r>
              <a:rPr lang="en-US" sz="2000" dirty="0" smtClean="0">
                <a:solidFill>
                  <a:schemeClr val="bg1"/>
                </a:solidFill>
              </a:rPr>
              <a:t>Implicit instruction – acquisition of language, embedded in communicative context</a:t>
            </a:r>
          </a:p>
          <a:p>
            <a:r>
              <a:rPr lang="en-US" sz="2000" dirty="0" smtClean="0">
                <a:solidFill>
                  <a:schemeClr val="bg1"/>
                </a:solidFill>
              </a:rPr>
              <a:t>Deductive instruction – rules are explained</a:t>
            </a:r>
          </a:p>
          <a:p>
            <a:r>
              <a:rPr lang="en-US" sz="2000" dirty="0" smtClean="0">
                <a:solidFill>
                  <a:schemeClr val="bg1"/>
                </a:solidFill>
              </a:rPr>
              <a:t>Inductive – students uses languages, no real effort to identify patterns of grammar</a:t>
            </a:r>
            <a:endParaRPr lang="en-US" sz="2000" dirty="0">
              <a:solidFill>
                <a:schemeClr val="bg1"/>
              </a:solidFill>
            </a:endParaRPr>
          </a:p>
        </p:txBody>
      </p:sp>
    </p:spTree>
    <p:extLst>
      <p:ext uri="{BB962C8B-B14F-4D97-AF65-F5344CB8AC3E}">
        <p14:creationId xmlns:p14="http://schemas.microsoft.com/office/powerpoint/2010/main" val="14921383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From “</a:t>
            </a:r>
            <a:r>
              <a:rPr lang="en-US" sz="3200" i="1" dirty="0"/>
              <a:t>It sounds right</a:t>
            </a:r>
            <a:r>
              <a:rPr lang="is-IS" sz="3200" dirty="0"/>
              <a:t>…” to “</a:t>
            </a:r>
            <a:r>
              <a:rPr lang="is-IS" sz="3200" i="1" dirty="0"/>
              <a:t>and here’s why</a:t>
            </a:r>
            <a:r>
              <a:rPr lang="is-IS" sz="3200" dirty="0"/>
              <a:t>...”</a:t>
            </a:r>
            <a:endParaRPr lang="en-US" sz="3200" dirty="0"/>
          </a:p>
        </p:txBody>
      </p:sp>
      <p:sp>
        <p:nvSpPr>
          <p:cNvPr id="3" name="Footer Placeholder 2"/>
          <p:cNvSpPr>
            <a:spLocks noGrp="1"/>
          </p:cNvSpPr>
          <p:nvPr>
            <p:ph type="ftr" sz="quarter" idx="11"/>
          </p:nvPr>
        </p:nvSpPr>
        <p:spPr/>
        <p:txBody>
          <a:bodyPr/>
          <a:lstStyle/>
          <a:p>
            <a:r>
              <a:rPr lang="en-US"/>
              <a:t>Laura Terrill</a:t>
            </a:r>
          </a:p>
        </p:txBody>
      </p:sp>
      <p:pic>
        <p:nvPicPr>
          <p:cNvPr id="6" name="Content Placeholder 5"/>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624303" y="2289756"/>
            <a:ext cx="6130344" cy="3116687"/>
          </a:xfrm>
        </p:spPr>
      </p:pic>
      <p:sp>
        <p:nvSpPr>
          <p:cNvPr id="7" name="TextBox 6"/>
          <p:cNvSpPr txBox="1"/>
          <p:nvPr/>
        </p:nvSpPr>
        <p:spPr>
          <a:xfrm>
            <a:off x="1464177" y="5999677"/>
            <a:ext cx="7301871" cy="369332"/>
          </a:xfrm>
          <a:prstGeom prst="rect">
            <a:avLst/>
          </a:prstGeom>
          <a:noFill/>
        </p:spPr>
        <p:txBody>
          <a:bodyPr wrap="none" rtlCol="0">
            <a:spAutoFit/>
          </a:bodyPr>
          <a:lstStyle/>
          <a:p>
            <a:r>
              <a:rPr lang="en-US"/>
              <a:t>https://coerll.utexas.edu/methods/modules/grammar/03/practice.php</a:t>
            </a:r>
          </a:p>
        </p:txBody>
      </p:sp>
    </p:spTree>
    <p:extLst>
      <p:ext uri="{BB962C8B-B14F-4D97-AF65-F5344CB8AC3E}">
        <p14:creationId xmlns:p14="http://schemas.microsoft.com/office/powerpoint/2010/main" val="124667862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82223"/>
          <a:ext cx="8633530" cy="560198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Describe</a:t>
                      </a:r>
                      <a:r>
                        <a:rPr lang="en-US" b="1" i="1" baseline="0" dirty="0" smtClean="0"/>
                        <a:t> </a:t>
                      </a:r>
                      <a:r>
                        <a:rPr lang="en-US" baseline="0" dirty="0" smtClean="0"/>
                        <a:t>plants and animals that are endangered</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effectLst/>
                          <a:latin typeface="+mn-lt"/>
                          <a:ea typeface="Simsun (Founder Extended)" charset="0"/>
                          <a:cs typeface="Times New Roman" charset="0"/>
                        </a:rPr>
                        <a:t>Adjective placement, agreement</a:t>
                      </a:r>
                      <a:endParaRPr lang="en-US" sz="1600">
                        <a:effectLst/>
                        <a:latin typeface="+mn-lt"/>
                        <a:ea typeface="宋体" charset="0"/>
                        <a:cs typeface="Times New Roman" charset="0"/>
                      </a:endParaRPr>
                    </a:p>
                    <a:p>
                      <a:pPr marL="0" marR="0">
                        <a:spcBef>
                          <a:spcPts val="0"/>
                        </a:spcBef>
                        <a:spcAft>
                          <a:spcPts val="0"/>
                        </a:spcAft>
                      </a:pPr>
                      <a:r>
                        <a:rPr lang="en-US" sz="1600">
                          <a:effectLst/>
                          <a:latin typeface="+mn-lt"/>
                          <a:ea typeface="Simsun (Founder Extended)" charset="0"/>
                          <a:cs typeface="Times New Roman" charset="0"/>
                        </a:rPr>
                        <a:t>Relative pronouns que, qui (ex:  the animals that are endangered…)</a:t>
                      </a:r>
                      <a:endParaRPr lang="en-US" sz="1600">
                        <a:effectLst/>
                        <a:latin typeface="+mn-lt"/>
                        <a:ea typeface="宋体" charset="0"/>
                        <a:cs typeface="Times New Roman"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6">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Express opinions </a:t>
                      </a:r>
                      <a:r>
                        <a:rPr lang="en-US" dirty="0" smtClean="0"/>
                        <a:t>about biodiversity</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effectLst/>
                          <a:latin typeface="+mn-lt"/>
                          <a:ea typeface="宋体" charset="0"/>
                          <a:cs typeface="Times New Roman" charset="0"/>
                        </a:rPr>
                        <a:t>It is important to protect…</a:t>
                      </a:r>
                    </a:p>
                    <a:p>
                      <a:pPr marL="0" marR="0">
                        <a:spcBef>
                          <a:spcPts val="0"/>
                        </a:spcBef>
                        <a:spcAft>
                          <a:spcPts val="0"/>
                        </a:spcAft>
                      </a:pPr>
                      <a:r>
                        <a:rPr lang="en-US" sz="1600">
                          <a:effectLst/>
                          <a:latin typeface="+mn-lt"/>
                          <a:ea typeface="宋体" charset="0"/>
                          <a:cs typeface="Times New Roman" charset="0"/>
                        </a:rPr>
                        <a:t>It is good to help….</a:t>
                      </a:r>
                    </a:p>
                    <a:p>
                      <a:pPr marL="0" marR="0">
                        <a:spcBef>
                          <a:spcPts val="0"/>
                        </a:spcBef>
                        <a:spcAft>
                          <a:spcPts val="0"/>
                        </a:spcAft>
                      </a:pPr>
                      <a:r>
                        <a:rPr lang="en-US" sz="1600">
                          <a:effectLst/>
                          <a:latin typeface="+mn-lt"/>
                          <a:ea typeface="宋体" charset="0"/>
                          <a:cs typeface="Times New Roman" charset="0"/>
                        </a:rPr>
                        <a:t>It is necessary to…</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r>
                        <a:rPr lang="en-US" b="1" i="1" dirty="0" smtClean="0"/>
                        <a:t>Offer</a:t>
                      </a:r>
                      <a:r>
                        <a:rPr lang="en-US" b="1" i="1" baseline="0" dirty="0" smtClean="0"/>
                        <a:t> alternatives </a:t>
                      </a:r>
                      <a:r>
                        <a:rPr lang="en-US" baseline="0" dirty="0" smtClean="0"/>
                        <a:t>to current practices</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effectLst/>
                          <a:latin typeface="+mn-lt"/>
                          <a:ea typeface="宋体" charset="0"/>
                          <a:cs typeface="Times New Roman" charset="0"/>
                        </a:rPr>
                        <a:t>Instead of cutting down trees….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r>
                        <a:rPr lang="en-US" b="1" i="1"/>
                        <a:t>Compare</a:t>
                      </a:r>
                      <a:r>
                        <a:rPr lang="en-US" baseline="0"/>
                        <a:t> biodiversity initiatives </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effectLst/>
                          <a:latin typeface="+mn-lt"/>
                          <a:ea typeface="Simsun (Founder Extended)" charset="0"/>
                          <a:cs typeface="Times New Roman" charset="0"/>
                        </a:rPr>
                        <a:t>Questions:  Which? Which ones? Where?  What?  How?</a:t>
                      </a:r>
                      <a:endParaRPr lang="en-US" sz="1600">
                        <a:effectLst/>
                        <a:latin typeface="+mn-lt"/>
                        <a:ea typeface="宋体" charset="0"/>
                        <a:cs typeface="Times New Roman" charset="0"/>
                      </a:endParaRPr>
                    </a:p>
                    <a:p>
                      <a:pPr marL="0" marR="0">
                        <a:spcBef>
                          <a:spcPts val="0"/>
                        </a:spcBef>
                        <a:spcAft>
                          <a:spcPts val="0"/>
                        </a:spcAft>
                      </a:pPr>
                      <a:r>
                        <a:rPr lang="en-US" sz="1600">
                          <a:effectLst/>
                          <a:latin typeface="+mn-lt"/>
                          <a:ea typeface="Simsun (Founder Extended)" charset="0"/>
                          <a:cs typeface="Times New Roman" charset="0"/>
                        </a:rPr>
                        <a:t>Why?</a:t>
                      </a:r>
                      <a:endParaRPr lang="en-US" sz="1600">
                        <a:effectLst/>
                        <a:latin typeface="+mn-lt"/>
                        <a:ea typeface="宋体" charset="0"/>
                        <a:cs typeface="Times New Roman" charset="0"/>
                      </a:endParaRPr>
                    </a:p>
                    <a:p>
                      <a:pPr marL="0" marR="0">
                        <a:spcBef>
                          <a:spcPts val="0"/>
                        </a:spcBef>
                        <a:spcAft>
                          <a:spcPts val="0"/>
                        </a:spcAft>
                      </a:pPr>
                      <a:r>
                        <a:rPr lang="en-US" sz="1600">
                          <a:effectLst/>
                          <a:latin typeface="+mn-lt"/>
                          <a:ea typeface="宋体" charset="0"/>
                          <a:cs typeface="Times New Roman" charset="0"/>
                        </a:rPr>
                        <a:t> </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a:t>Explain</a:t>
                      </a:r>
                      <a:r>
                        <a:rPr lang="en-US" baseline="0"/>
                        <a:t> the impact that man has on the environment</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r>
                        <a:rPr lang="en-US" b="1" i="1"/>
                        <a:t>Express</a:t>
                      </a:r>
                      <a:r>
                        <a:rPr lang="en-US"/>
                        <a:t> opinions</a:t>
                      </a:r>
                      <a:r>
                        <a:rPr lang="en-US" baseline="0"/>
                        <a:t> on zoos</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I think that,</a:t>
                      </a:r>
                      <a:r>
                        <a:rPr lang="en-US" sz="1600" baseline="0" dirty="0"/>
                        <a:t> it seems that, </a:t>
                      </a:r>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483594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14500" y="1569719"/>
            <a:ext cx="5486400" cy="522636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endParaRPr lang="en-US"/>
          </a:p>
        </p:txBody>
      </p:sp>
      <p:sp>
        <p:nvSpPr>
          <p:cNvPr id="2" name="Title 1"/>
          <p:cNvSpPr>
            <a:spLocks noGrp="1"/>
          </p:cNvSpPr>
          <p:nvPr>
            <p:ph type="title"/>
          </p:nvPr>
        </p:nvSpPr>
        <p:spPr/>
        <p:txBody>
          <a:bodyPr/>
          <a:lstStyle/>
          <a:p>
            <a:r>
              <a:rPr lang="en-US"/>
              <a:t>Determining Vocabulary</a:t>
            </a:r>
          </a:p>
        </p:txBody>
      </p:sp>
      <p:sp>
        <p:nvSpPr>
          <p:cNvPr id="3" name="Footer Placeholder 2"/>
          <p:cNvSpPr>
            <a:spLocks noGrp="1"/>
          </p:cNvSpPr>
          <p:nvPr>
            <p:ph type="ftr" sz="quarter" idx="11"/>
          </p:nvPr>
        </p:nvSpPr>
        <p:spPr/>
        <p:txBody>
          <a:bodyPr/>
          <a:lstStyle/>
          <a:p>
            <a:r>
              <a:rPr lang="en-US"/>
              <a:t>Laura Terrill</a:t>
            </a:r>
          </a:p>
        </p:txBody>
      </p:sp>
      <p:pic>
        <p:nvPicPr>
          <p:cNvPr id="4" name="Picture 3" descr="Nuageclimat.png"/>
          <p:cNvPicPr>
            <a:picLocks noChangeAspect="1"/>
          </p:cNvPicPr>
          <p:nvPr/>
        </p:nvPicPr>
        <p:blipFill>
          <a:blip r:embed="rId3"/>
          <a:stretch>
            <a:fillRect/>
          </a:stretch>
        </p:blipFill>
        <p:spPr>
          <a:xfrm>
            <a:off x="1991476" y="1722120"/>
            <a:ext cx="4922961" cy="4937760"/>
          </a:xfrm>
          <a:prstGeom prst="rect">
            <a:avLst/>
          </a:prstGeom>
          <a:ln>
            <a:noFill/>
          </a:ln>
          <a:effectLst>
            <a:softEdge rad="112500"/>
          </a:effectLst>
        </p:spPr>
      </p:pic>
    </p:spTree>
    <p:extLst>
      <p:ext uri="{BB962C8B-B14F-4D97-AF65-F5344CB8AC3E}">
        <p14:creationId xmlns:p14="http://schemas.microsoft.com/office/powerpoint/2010/main" val="2037691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Performance and Proficiency</a:t>
            </a:r>
          </a:p>
        </p:txBody>
      </p:sp>
      <p:sp>
        <p:nvSpPr>
          <p:cNvPr id="3" name="Footer Placeholder 2"/>
          <p:cNvSpPr>
            <a:spLocks noGrp="1"/>
          </p:cNvSpPr>
          <p:nvPr>
            <p:ph type="ftr" sz="quarter" idx="11"/>
          </p:nvPr>
        </p:nvSpPr>
        <p:spPr/>
        <p:txBody>
          <a:bodyPr/>
          <a:lstStyle/>
          <a:p>
            <a:r>
              <a:rPr lang="en-US"/>
              <a:t>Laura Terrill</a:t>
            </a:r>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34250287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a:t>Laura Terrill</a:t>
            </a:r>
          </a:p>
        </p:txBody>
      </p:sp>
      <p:grpSp>
        <p:nvGrpSpPr>
          <p:cNvPr id="2" name="Group 13"/>
          <p:cNvGrpSpPr/>
          <p:nvPr/>
        </p:nvGrpSpPr>
        <p:grpSpPr>
          <a:xfrm>
            <a:off x="260179" y="1640233"/>
            <a:ext cx="8502821" cy="4595467"/>
            <a:chOff x="260179" y="1139885"/>
            <a:chExt cx="8502821" cy="4595467"/>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3340100" y="1139885"/>
              <a:ext cx="5422900" cy="2463800"/>
            </a:xfrm>
            <a:prstGeom prst="cloudCallout">
              <a:avLst>
                <a:gd name="adj1" fmla="val -64315"/>
                <a:gd name="adj2" fmla="val 99066"/>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a:t>Hear the conversation you want students to have. Do not teach the conversation. </a:t>
              </a:r>
            </a:p>
          </p:txBody>
        </p:sp>
      </p:grpSp>
      <p:sp>
        <p:nvSpPr>
          <p:cNvPr id="11" name="Title 10"/>
          <p:cNvSpPr>
            <a:spLocks noGrp="1"/>
          </p:cNvSpPr>
          <p:nvPr>
            <p:ph type="title"/>
          </p:nvPr>
        </p:nvSpPr>
        <p:spPr/>
        <p:txBody>
          <a:bodyPr>
            <a:normAutofit/>
          </a:bodyPr>
          <a:lstStyle/>
          <a:p>
            <a:r>
              <a:rPr lang="en-US"/>
              <a:t>Determining vocabulary</a:t>
            </a:r>
          </a:p>
        </p:txBody>
      </p:sp>
      <p:sp>
        <p:nvSpPr>
          <p:cNvPr id="7" name="TextBox 6"/>
          <p:cNvSpPr txBox="1"/>
          <p:nvPr/>
        </p:nvSpPr>
        <p:spPr>
          <a:xfrm>
            <a:off x="4495800" y="4343399"/>
            <a:ext cx="4470400" cy="1938992"/>
          </a:xfrm>
          <a:prstGeom prst="rect">
            <a:avLst/>
          </a:prstGeom>
          <a:noFill/>
        </p:spPr>
        <p:txBody>
          <a:bodyPr wrap="square" rtlCol="0">
            <a:spAutoFit/>
          </a:bodyPr>
          <a:lstStyle/>
          <a:p>
            <a:pPr marL="182880" indent="-182880">
              <a:buFont typeface="Wingdings" charset="2"/>
              <a:buChar char="Ø"/>
            </a:pPr>
            <a:r>
              <a:rPr lang="en-US" sz="2000"/>
              <a:t>What about (pandas)? Are they endangered? </a:t>
            </a:r>
          </a:p>
          <a:p>
            <a:pPr marL="182880" indent="-182880">
              <a:buFont typeface="Wingdings" charset="2"/>
              <a:buChar char="Ø"/>
            </a:pPr>
            <a:r>
              <a:rPr lang="en-US" sz="2000"/>
              <a:t>Yes, they are primarily because of changes in habitat. </a:t>
            </a:r>
          </a:p>
          <a:p>
            <a:pPr marL="182880" indent="-182880">
              <a:buFont typeface="Wingdings" charset="2"/>
              <a:buChar char="Ø"/>
            </a:pPr>
            <a:r>
              <a:rPr lang="en-US" sz="2000"/>
              <a:t>How serious is the problem? </a:t>
            </a:r>
          </a:p>
          <a:p>
            <a:pPr marL="182880" indent="-182880">
              <a:buFont typeface="Wingdings" charset="2"/>
              <a:buChar char="Ø"/>
            </a:pPr>
            <a:r>
              <a:rPr lang="en-US" sz="2000"/>
              <a:t>It’s critical. There are only # left.   </a:t>
            </a:r>
          </a:p>
        </p:txBody>
      </p:sp>
    </p:spTree>
    <p:extLst>
      <p:ext uri="{BB962C8B-B14F-4D97-AF65-F5344CB8AC3E}">
        <p14:creationId xmlns:p14="http://schemas.microsoft.com/office/powerpoint/2010/main" val="10092095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Vocabulary: </a:t>
            </a:r>
            <a:r>
              <a:rPr lang="en-US" sz="3111">
                <a:solidFill>
                  <a:schemeClr val="accent6"/>
                </a:solidFill>
              </a:rPr>
              <a:t>Imagine the conversation……</a:t>
            </a:r>
          </a:p>
        </p:txBody>
      </p:sp>
      <p:graphicFrame>
        <p:nvGraphicFramePr>
          <p:cNvPr id="6" name="Table 5"/>
          <p:cNvGraphicFramePr>
            <a:graphicFrameLocks noGrp="1"/>
          </p:cNvGraphicFramePr>
          <p:nvPr>
            <p:extLst>
              <p:ext uri="{D42A27DB-BD31-4B8C-83A1-F6EECF244321}">
                <p14:modId xmlns:p14="http://schemas.microsoft.com/office/powerpoint/2010/main" val="1895180954"/>
              </p:ext>
            </p:extLst>
          </p:nvPr>
        </p:nvGraphicFramePr>
        <p:xfrm>
          <a:off x="292100" y="1463040"/>
          <a:ext cx="8470900" cy="5264376"/>
        </p:xfrm>
        <a:graphic>
          <a:graphicData uri="http://schemas.openxmlformats.org/drawingml/2006/table">
            <a:tbl>
              <a:tblPr firstRow="1" bandRow="1">
                <a:tableStyleId>{5C22544A-7EE6-4342-B048-85BDC9FD1C3A}</a:tableStyleId>
              </a:tblPr>
              <a:tblGrid>
                <a:gridCol w="4235450"/>
                <a:gridCol w="4235450"/>
              </a:tblGrid>
              <a:tr h="359958">
                <a:tc gridSpan="2">
                  <a:txBody>
                    <a:bodyPr/>
                    <a:lstStyle/>
                    <a:p>
                      <a:r>
                        <a:rPr lang="en-US" sz="1800" dirty="0" smtClean="0"/>
                        <a:t>Describe</a:t>
                      </a:r>
                      <a:r>
                        <a:rPr lang="en-US" sz="1800" baseline="0" dirty="0" smtClean="0"/>
                        <a:t> plants and animals that are endangered</a:t>
                      </a:r>
                      <a:endParaRPr lang="en-US" sz="1800" b="1" i="0" dirty="0">
                        <a:solidFill>
                          <a:srgbClr val="FFFFFF"/>
                        </a:solidFill>
                      </a:endParaRPr>
                    </a:p>
                  </a:txBody>
                  <a:tcPr/>
                </a:tc>
                <a:tc hMerge="1">
                  <a:txBody>
                    <a:bodyPr/>
                    <a:lstStyle/>
                    <a:p>
                      <a:endParaRPr lang="en-US"/>
                    </a:p>
                  </a:txBody>
                  <a:tcPr/>
                </a:tc>
              </a:tr>
              <a:tr h="359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a:latin typeface="+mn-lt"/>
                        <a:ea typeface="Cambria"/>
                        <a:cs typeface="Cambria"/>
                      </a:endParaRP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Is</a:t>
                      </a:r>
                      <a:r>
                        <a:rPr lang="en-US" sz="1600" kern="1200" baseline="0"/>
                        <a:t> the (panda) endangered?</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Yes, the (panda) is endangered because of (hunting). </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poaching</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climate</a:t>
                      </a:r>
                      <a:r>
                        <a:rPr lang="en-US" sz="1600" kern="1200" baseline="0"/>
                        <a:t> change</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water pollution</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changes</a:t>
                      </a:r>
                      <a:r>
                        <a:rPr lang="en-US" sz="1600" kern="1200" baseline="0"/>
                        <a:t> in habitat  </a:t>
                      </a:r>
                      <a:endParaRPr lang="en-US" sz="1600" kern="1200">
                        <a:solidFill>
                          <a:schemeClr val="dk1"/>
                        </a:solidFill>
                        <a:latin typeface="+mn-lt"/>
                        <a:ea typeface="+mn-ea"/>
                        <a:cs typeface="+mn-cs"/>
                      </a:endParaRPr>
                    </a:p>
                  </a:txBody>
                  <a:tcPr/>
                </a:tc>
              </a:tr>
              <a:tr h="359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a:latin typeface="+mn-lt"/>
                        <a:ea typeface="Cambria"/>
                        <a:cs typeface="Cambria"/>
                      </a:endParaRP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How serious is the problem?</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kern="1200"/>
                        <a:t>There are</a:t>
                      </a:r>
                      <a:r>
                        <a:rPr lang="en-US" sz="1600" kern="1200" baseline="0"/>
                        <a:t> </a:t>
                      </a:r>
                      <a:r>
                        <a:rPr lang="en-US" sz="1600" kern="1200"/>
                        <a:t>approximately</a:t>
                      </a:r>
                      <a:r>
                        <a:rPr lang="en-US" sz="1600" kern="1200" baseline="0"/>
                        <a:t> (#) left. </a:t>
                      </a:r>
                      <a:endParaRPr lang="en-US" sz="1600" kern="1200">
                        <a:solidFill>
                          <a:schemeClr val="dk1"/>
                        </a:solidFill>
                        <a:latin typeface="+mn-lt"/>
                        <a:ea typeface="+mn-ea"/>
                        <a:cs typeface="+mn-cs"/>
                      </a:endParaRPr>
                    </a:p>
                  </a:txBody>
                  <a:tcPr/>
                </a:tc>
              </a:tr>
              <a:tr h="359958">
                <a:tc>
                  <a:txBody>
                    <a:bodyPr/>
                    <a:lstStyle/>
                    <a:p>
                      <a:endParaRPr lang="en-US" sz="1600"/>
                    </a:p>
                  </a:txBody>
                  <a:tcPr/>
                </a:tc>
                <a:tc>
                  <a:txBody>
                    <a:bodyPr/>
                    <a:lstStyle/>
                    <a:p>
                      <a:pPr algn="r"/>
                      <a:r>
                        <a:rPr lang="en-US" sz="1600"/>
                        <a:t>What is the solution? </a:t>
                      </a:r>
                    </a:p>
                  </a:txBody>
                  <a:tcPr/>
                </a:tc>
              </a:tr>
              <a:tr h="359958">
                <a:tc>
                  <a:txBody>
                    <a:bodyPr/>
                    <a:lstStyle/>
                    <a:p>
                      <a:endParaRPr lang="en-US" sz="1600"/>
                    </a:p>
                  </a:txBody>
                  <a:tcPr/>
                </a:tc>
                <a:tc>
                  <a:txBody>
                    <a:bodyPr/>
                    <a:lstStyle/>
                    <a:p>
                      <a:pPr algn="r"/>
                      <a:r>
                        <a:rPr lang="en-US" sz="1600"/>
                        <a:t>We can consume less</a:t>
                      </a:r>
                      <a:r>
                        <a:rPr lang="en-US" sz="1600" baseline="0"/>
                        <a:t>. </a:t>
                      </a:r>
                      <a:endParaRPr lang="en-US" sz="1600"/>
                    </a:p>
                  </a:txBody>
                  <a:tcPr/>
                </a:tc>
              </a:tr>
              <a:tr h="359958">
                <a:tc>
                  <a:txBody>
                    <a:bodyPr/>
                    <a:lstStyle/>
                    <a:p>
                      <a:r>
                        <a:rPr lang="en-US" sz="1600"/>
                        <a:t>Personal Vocabulary</a:t>
                      </a:r>
                      <a:endParaRPr lang="en-US" sz="1600" b="1" i="1"/>
                    </a:p>
                  </a:txBody>
                  <a:tcPr/>
                </a:tc>
                <a:tc>
                  <a:txBody>
                    <a:bodyPr/>
                    <a:lstStyle/>
                    <a:p>
                      <a:endParaRPr lang="en-US" sz="1600"/>
                    </a:p>
                  </a:txBody>
                  <a:tcPr/>
                </a:tc>
              </a:tr>
              <a:tr h="359958">
                <a:tc>
                  <a:txBody>
                    <a:bodyPr/>
                    <a:lstStyle/>
                    <a:p>
                      <a:endParaRPr lang="en-US" sz="1600"/>
                    </a:p>
                  </a:txBody>
                  <a:tcPr/>
                </a:tc>
                <a:tc>
                  <a:txBody>
                    <a:bodyPr/>
                    <a:lstStyle/>
                    <a:p>
                      <a:pPr algn="r"/>
                      <a:r>
                        <a:rPr lang="en-US" sz="1600"/>
                        <a:t>other animals/plants</a:t>
                      </a:r>
                    </a:p>
                  </a:txBody>
                  <a:tcPr/>
                </a:tc>
              </a:tr>
              <a:tr h="359958">
                <a:tc>
                  <a:txBody>
                    <a:bodyPr/>
                    <a:lstStyle/>
                    <a:p>
                      <a:endParaRPr lang="en-US" sz="1600"/>
                    </a:p>
                  </a:txBody>
                  <a:tcPr/>
                </a:tc>
                <a:tc>
                  <a:txBody>
                    <a:bodyPr/>
                    <a:lstStyle/>
                    <a:p>
                      <a:pPr algn="r"/>
                      <a:r>
                        <a:rPr lang="en-US" sz="1600"/>
                        <a:t>other causes</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5" name="Rounded Rectangle 4"/>
          <p:cNvSpPr/>
          <p:nvPr/>
        </p:nvSpPr>
        <p:spPr>
          <a:xfrm rot="20440290">
            <a:off x="187699" y="2727071"/>
            <a:ext cx="4574123" cy="2010879"/>
          </a:xfrm>
          <a:prstGeom prst="round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Give both target language and English. Be sure to include questions and memorized chunks for answers. Do not teach from vocabulary list. This is a reference document for students.  </a:t>
            </a:r>
          </a:p>
        </p:txBody>
      </p:sp>
    </p:spTree>
    <p:extLst>
      <p:ext uri="{BB962C8B-B14F-4D97-AF65-F5344CB8AC3E}">
        <p14:creationId xmlns:p14="http://schemas.microsoft.com/office/powerpoint/2010/main" val="16665424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682840460"/>
              </p:ext>
            </p:extLst>
          </p:nvPr>
        </p:nvGraphicFramePr>
        <p:xfrm>
          <a:off x="294272" y="82223"/>
          <a:ext cx="8633530" cy="5861377"/>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649297">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a:t>
                      </a:r>
                      <a:r>
                        <a:rPr lang="en-US" b="1" baseline="0" dirty="0" smtClean="0"/>
                        <a:t> </a:t>
                      </a:r>
                      <a:r>
                        <a:rPr lang="en-US" b="1" dirty="0" smtClean="0"/>
                        <a:t>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Describe</a:t>
                      </a:r>
                      <a:r>
                        <a:rPr lang="en-US" b="1" i="1" baseline="0" dirty="0" smtClean="0"/>
                        <a:t> </a:t>
                      </a:r>
                      <a:r>
                        <a:rPr lang="en-US" baseline="0" dirty="0" smtClean="0"/>
                        <a:t>plants and animals that are endangered</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Adjective</a:t>
                      </a:r>
                      <a:r>
                        <a:rPr lang="en-US" baseline="0" dirty="0" smtClean="0"/>
                        <a:t> placement, agreement</a:t>
                      </a:r>
                      <a:endParaRPr lang="en-US" dirty="0" smtClean="0"/>
                    </a:p>
                    <a:p>
                      <a:r>
                        <a:rPr lang="en-US" dirty="0" smtClean="0"/>
                        <a:t>Relative</a:t>
                      </a:r>
                      <a:r>
                        <a:rPr lang="en-US" baseline="0" dirty="0" smtClean="0"/>
                        <a:t> pronouns </a:t>
                      </a:r>
                      <a:r>
                        <a:rPr lang="en-US" baseline="0" dirty="0" err="1" smtClean="0"/>
                        <a:t>que</a:t>
                      </a:r>
                      <a:r>
                        <a:rPr lang="en-US" baseline="0" dirty="0" smtClean="0"/>
                        <a:t>, qui(ex: the animals that are endangered….)</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6">
                  <a:txBody>
                    <a:bodyPr/>
                    <a:lstStyle/>
                    <a:p>
                      <a:r>
                        <a:rPr kumimoji="0" lang="en-US" sz="1800" kern="1200">
                          <a:solidFill>
                            <a:schemeClr val="dk1"/>
                          </a:solidFill>
                          <a:effectLst/>
                          <a:latin typeface="+mn-lt"/>
                          <a:ea typeface="+mn-ea"/>
                          <a:cs typeface="+mn-cs"/>
                        </a:rPr>
                        <a:t>Biodiversity</a:t>
                      </a:r>
                    </a:p>
                    <a:p>
                      <a:r>
                        <a:rPr kumimoji="0" lang="en-US" sz="1800" kern="1200">
                          <a:solidFill>
                            <a:schemeClr val="dk1"/>
                          </a:solidFill>
                          <a:effectLst/>
                          <a:latin typeface="+mn-lt"/>
                          <a:ea typeface="+mn-ea"/>
                          <a:cs typeface="+mn-cs"/>
                        </a:rPr>
                        <a:t>Planet earth</a:t>
                      </a:r>
                    </a:p>
                    <a:p>
                      <a:r>
                        <a:rPr kumimoji="0" lang="en-US" sz="1800" kern="1200">
                          <a:solidFill>
                            <a:schemeClr val="dk1"/>
                          </a:solidFill>
                          <a:effectLst/>
                          <a:latin typeface="+mn-lt"/>
                          <a:ea typeface="+mn-ea"/>
                          <a:cs typeface="+mn-cs"/>
                        </a:rPr>
                        <a:t>Conservation</a:t>
                      </a:r>
                    </a:p>
                    <a:p>
                      <a:r>
                        <a:rPr kumimoji="0" lang="en-US" sz="1800" kern="1200">
                          <a:solidFill>
                            <a:schemeClr val="dk1"/>
                          </a:solidFill>
                          <a:effectLst/>
                          <a:latin typeface="+mn-lt"/>
                          <a:ea typeface="+mn-ea"/>
                          <a:cs typeface="+mn-cs"/>
                        </a:rPr>
                        <a:t>Biomes</a:t>
                      </a:r>
                    </a:p>
                    <a:p>
                      <a:r>
                        <a:rPr kumimoji="0" lang="en-US" sz="1800" kern="1200">
                          <a:solidFill>
                            <a:schemeClr val="dk1"/>
                          </a:solidFill>
                          <a:effectLst/>
                          <a:latin typeface="+mn-lt"/>
                          <a:ea typeface="+mn-ea"/>
                          <a:cs typeface="+mn-cs"/>
                        </a:rPr>
                        <a:t>Endangered species</a:t>
                      </a:r>
                    </a:p>
                    <a:p>
                      <a:r>
                        <a:rPr kumimoji="0" lang="en-US" sz="1800" kern="1200">
                          <a:solidFill>
                            <a:schemeClr val="dk1"/>
                          </a:solidFill>
                          <a:effectLst/>
                          <a:latin typeface="+mn-lt"/>
                          <a:ea typeface="+mn-ea"/>
                          <a:cs typeface="+mn-cs"/>
                        </a:rPr>
                        <a:t>Names of plants, animals</a:t>
                      </a:r>
                    </a:p>
                    <a:p>
                      <a:r>
                        <a:rPr kumimoji="0" lang="en-US" sz="1800" kern="1200">
                          <a:solidFill>
                            <a:schemeClr val="dk1"/>
                          </a:solidFill>
                          <a:effectLst/>
                          <a:latin typeface="+mn-lt"/>
                          <a:ea typeface="+mn-ea"/>
                          <a:cs typeface="+mn-cs"/>
                        </a:rPr>
                        <a:t>Adjectives describing plants and animals:  size, color</a:t>
                      </a:r>
                    </a:p>
                    <a:p>
                      <a:r>
                        <a:rPr kumimoji="0" lang="en-US" sz="1800" kern="1200">
                          <a:solidFill>
                            <a:schemeClr val="dk1"/>
                          </a:solidFill>
                          <a:effectLst/>
                          <a:latin typeface="+mn-lt"/>
                          <a:ea typeface="+mn-ea"/>
                          <a:cs typeface="+mn-cs"/>
                        </a:rPr>
                        <a:t>Saltwater/fresh water</a:t>
                      </a:r>
                    </a:p>
                    <a:p>
                      <a:r>
                        <a:rPr kumimoji="0" lang="en-US" sz="1800" kern="1200">
                          <a:solidFill>
                            <a:schemeClr val="dk1"/>
                          </a:solidFill>
                          <a:effectLst/>
                          <a:latin typeface="+mn-lt"/>
                          <a:ea typeface="+mn-ea"/>
                          <a:cs typeface="+mn-cs"/>
                        </a:rPr>
                        <a:t>It is important, good, necessary…</a:t>
                      </a:r>
                    </a:p>
                    <a:p>
                      <a:r>
                        <a:rPr kumimoji="0" lang="en-US" sz="1800" kern="1200">
                          <a:solidFill>
                            <a:schemeClr val="dk1"/>
                          </a:solidFill>
                          <a:effectLst/>
                          <a:latin typeface="+mn-lt"/>
                          <a:ea typeface="+mn-ea"/>
                          <a:cs typeface="+mn-cs"/>
                        </a:rPr>
                        <a:t>Instead of….</a:t>
                      </a:r>
                    </a:p>
                    <a:p>
                      <a:r>
                        <a:rPr kumimoji="0" lang="en-US" sz="1800" kern="1200">
                          <a:solidFill>
                            <a:schemeClr val="dk1"/>
                          </a:solidFill>
                          <a:effectLst/>
                          <a:latin typeface="+mn-lt"/>
                          <a:ea typeface="+mn-ea"/>
                          <a:cs typeface="+mn-cs"/>
                        </a:rPr>
                        <a:t>To protect</a:t>
                      </a:r>
                    </a:p>
                    <a:p>
                      <a:r>
                        <a:rPr kumimoji="0" lang="en-US" sz="1800" kern="1200">
                          <a:solidFill>
                            <a:schemeClr val="dk1"/>
                          </a:solidFill>
                          <a:effectLst/>
                          <a:latin typeface="+mn-lt"/>
                          <a:ea typeface="+mn-ea"/>
                          <a:cs typeface="+mn-cs"/>
                        </a:rPr>
                        <a:t>To save</a:t>
                      </a:r>
                    </a:p>
                    <a:p>
                      <a:r>
                        <a:rPr kumimoji="0" lang="en-US" sz="1800" kern="1200">
                          <a:solidFill>
                            <a:schemeClr val="dk1"/>
                          </a:solidFill>
                          <a:effectLst/>
                          <a:latin typeface="+mn-lt"/>
                          <a:ea typeface="+mn-ea"/>
                          <a:cs typeface="+mn-cs"/>
                        </a:rPr>
                        <a:t>To encourage</a:t>
                      </a:r>
                    </a:p>
                    <a:p>
                      <a:r>
                        <a:rPr kumimoji="0" lang="en-US" sz="1800" kern="1200">
                          <a:solidFill>
                            <a:schemeClr val="dk1"/>
                          </a:solidFill>
                          <a:effectLst/>
                          <a:latin typeface="+mn-lt"/>
                          <a:ea typeface="+mn-ea"/>
                          <a:cs typeface="+mn-cs"/>
                        </a:rPr>
                        <a:t>To become involved in</a:t>
                      </a:r>
                      <a:r>
                        <a:rPr lang="en-US" sz="1600">
                          <a:effectLst/>
                        </a:rPr>
                        <a:t> </a:t>
                      </a:r>
                      <a:endParaRPr lang="en-US" sz="1600" b="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800" b="0" dirty="0" smtClean="0"/>
                        <a:t>Endangered</a:t>
                      </a:r>
                      <a:r>
                        <a:rPr lang="en-US" sz="1800" b="0" baseline="0" dirty="0" smtClean="0"/>
                        <a:t> species</a:t>
                      </a:r>
                      <a:endParaRPr kumimoji="0" lang="en-US" sz="18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r>
                        <a:rPr lang="en-US" b="1" i="1" dirty="0" smtClean="0"/>
                        <a:t>Express opinions </a:t>
                      </a:r>
                      <a:r>
                        <a:rPr lang="en-US" dirty="0" smtClean="0"/>
                        <a:t>about biodiversity</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It</a:t>
                      </a:r>
                      <a:r>
                        <a:rPr lang="en-US" baseline="0" dirty="0" smtClean="0"/>
                        <a:t> is important to protect….</a:t>
                      </a:r>
                    </a:p>
                    <a:p>
                      <a:r>
                        <a:rPr lang="en-US" baseline="0" dirty="0" smtClean="0"/>
                        <a:t>It is good to help….</a:t>
                      </a:r>
                    </a:p>
                    <a:p>
                      <a:r>
                        <a:rPr lang="en-US" baseline="0" dirty="0" smtClean="0"/>
                        <a:t>It is necessary to….</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r>
                        <a:rPr lang="en-US" b="1" i="1" dirty="0" smtClean="0"/>
                        <a:t>Offer</a:t>
                      </a:r>
                      <a:r>
                        <a:rPr lang="en-US" b="1" i="1" baseline="0" dirty="0" smtClean="0"/>
                        <a:t> alternatives </a:t>
                      </a:r>
                      <a:r>
                        <a:rPr lang="en-US" baseline="0" dirty="0" smtClean="0"/>
                        <a:t>to current practices</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Instead of cutting</a:t>
                      </a:r>
                      <a:r>
                        <a:rPr lang="en-US" baseline="0" dirty="0" smtClean="0"/>
                        <a:t> down trees…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r>
                        <a:rPr lang="en-US" b="1" i="1"/>
                        <a:t>Compare</a:t>
                      </a:r>
                      <a:r>
                        <a:rPr lang="en-US" baseline="0"/>
                        <a:t> biodiversity initiatives </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In France,</a:t>
                      </a:r>
                      <a:r>
                        <a:rPr lang="en-US" sz="1600" baseline="0" dirty="0"/>
                        <a:t> they …, but in US…</a:t>
                      </a:r>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a:t>Explain</a:t>
                      </a:r>
                      <a:r>
                        <a:rPr lang="en-US" baseline="0"/>
                        <a:t> the impact that man has on the environment</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r>
                        <a:rPr lang="en-US" b="1" i="1"/>
                        <a:t>Express</a:t>
                      </a:r>
                      <a:r>
                        <a:rPr lang="en-US"/>
                        <a:t> opinions</a:t>
                      </a:r>
                      <a:r>
                        <a:rPr lang="en-US" baseline="0"/>
                        <a:t> on zoos</a:t>
                      </a: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I think that,</a:t>
                      </a:r>
                      <a:r>
                        <a:rPr lang="en-US" sz="1600" baseline="0" dirty="0"/>
                        <a:t> it seems that, </a:t>
                      </a:r>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454789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800">
                <a:solidFill>
                  <a:schemeClr val="tx1"/>
                </a:solidFill>
              </a:rPr>
              <a:t>Key Learning Activities/Formative Assessment</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241300" y="1600200"/>
          <a:ext cx="8699499" cy="4485640"/>
        </p:xfrm>
        <a:graphic>
          <a:graphicData uri="http://schemas.openxmlformats.org/drawingml/2006/table">
            <a:tbl>
              <a:tblPr firstRow="1" bandRow="1">
                <a:tableStyleId>{5C22544A-7EE6-4342-B048-85BDC9FD1C3A}</a:tableStyleId>
              </a:tblPr>
              <a:tblGrid>
                <a:gridCol w="3473450"/>
                <a:gridCol w="3473450"/>
                <a:gridCol w="1752599"/>
              </a:tblGrid>
              <a:tr h="370840">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Key Learning</a:t>
                      </a:r>
                      <a:r>
                        <a:rPr lang="en-US" sz="1800" baseline="0" dirty="0" smtClean="0"/>
                        <a:t> Activities/Formative Assessments</a:t>
                      </a:r>
                      <a:endParaRPr lang="en-US" sz="1800" dirty="0"/>
                    </a:p>
                  </a:txBody>
                  <a:tcPr/>
                </a:tc>
                <a:tc hMerge="1">
                  <a:txBody>
                    <a:bodyPr/>
                    <a:lstStyle/>
                    <a:p>
                      <a:endParaRPr lang="en-US"/>
                    </a:p>
                  </a:txBody>
                  <a:tcPr/>
                </a:tc>
                <a:tc hMerge="1">
                  <a:txBody>
                    <a:bodyPr/>
                    <a:lstStyle/>
                    <a:p>
                      <a:endParaRPr lang="en-US"/>
                    </a:p>
                  </a:txBody>
                  <a:tcPr/>
                </a:tc>
              </a:tr>
              <a:tr h="370840">
                <a:tc>
                  <a:txBody>
                    <a:bodyPr/>
                    <a:lstStyle/>
                    <a:p>
                      <a:pPr algn="ctr"/>
                      <a:r>
                        <a:rPr lang="en-US" sz="1800" b="1" dirty="0" smtClean="0"/>
                        <a:t>Key Learning Activity/Formative Assessment</a:t>
                      </a:r>
                      <a:endParaRPr lang="en-US" sz="1800" b="1" dirty="0"/>
                    </a:p>
                  </a:txBody>
                  <a:tcPr anchor="ctr"/>
                </a:tc>
                <a:tc>
                  <a:txBody>
                    <a:bodyPr/>
                    <a:lstStyle/>
                    <a:p>
                      <a:pPr algn="ctr"/>
                      <a:r>
                        <a:rPr lang="en-US" sz="1800" b="1" dirty="0" smtClean="0"/>
                        <a:t>How does this activity support the unit goals or performance</a:t>
                      </a:r>
                      <a:r>
                        <a:rPr lang="en-US" sz="1800" b="1" baseline="0" dirty="0" smtClean="0"/>
                        <a:t> tasks?</a:t>
                      </a:r>
                      <a:endParaRPr lang="en-US" sz="1800" b="1" dirty="0"/>
                    </a:p>
                  </a:txBody>
                  <a:tcPr anchor="ctr"/>
                </a:tc>
                <a:tc>
                  <a:txBody>
                    <a:bodyPr/>
                    <a:lstStyle/>
                    <a:p>
                      <a:pPr algn="ctr"/>
                      <a:r>
                        <a:rPr lang="en-US" sz="1600" b="1" dirty="0" smtClean="0"/>
                        <a:t>Mode of Communication</a:t>
                      </a:r>
                      <a:endParaRPr lang="en-US" sz="1600" b="1" dirty="0"/>
                    </a:p>
                  </a:txBody>
                  <a:tcPr anchor="ctr"/>
                </a:tc>
              </a:tr>
              <a:tr h="370840">
                <a:tc>
                  <a:txBody>
                    <a:bodyPr/>
                    <a:lstStyle/>
                    <a:p>
                      <a:r>
                        <a:rPr lang="en-US" sz="1800" dirty="0" smtClean="0"/>
                        <a:t>Discuss</a:t>
                      </a:r>
                      <a:r>
                        <a:rPr lang="en-US" sz="1800" baseline="0" dirty="0" smtClean="0"/>
                        <a:t> </a:t>
                      </a:r>
                      <a:r>
                        <a:rPr lang="en-US" sz="1800" baseline="0" dirty="0" err="1" smtClean="0"/>
                        <a:t>infograph</a:t>
                      </a:r>
                      <a:r>
                        <a:rPr lang="en-US" sz="1800" baseline="0" dirty="0" smtClean="0"/>
                        <a:t> of endangered species</a:t>
                      </a:r>
                      <a:endParaRPr lang="en-US" sz="1800" dirty="0"/>
                    </a:p>
                  </a:txBody>
                  <a:tcPr/>
                </a:tc>
                <a:tc>
                  <a:txBody>
                    <a:bodyPr/>
                    <a:lstStyle/>
                    <a:p>
                      <a:r>
                        <a:rPr lang="en-US" sz="1800" dirty="0" smtClean="0"/>
                        <a:t>Activates</a:t>
                      </a:r>
                      <a:r>
                        <a:rPr lang="en-US" sz="1800" baseline="0" dirty="0" smtClean="0"/>
                        <a:t> interest in unit theme</a:t>
                      </a:r>
                      <a:endParaRPr lang="en-US" sz="1800" dirty="0"/>
                    </a:p>
                  </a:txBody>
                  <a:tcPr anchor="ctr"/>
                </a:tc>
                <a:tc>
                  <a:txBody>
                    <a:bodyPr/>
                    <a:lstStyle/>
                    <a:p>
                      <a:pPr algn="l"/>
                      <a:r>
                        <a:rPr lang="en-US" dirty="0" smtClean="0"/>
                        <a:t>Interpretive, Interpersonal</a:t>
                      </a:r>
                      <a:endParaRPr lang="en-US" dirty="0"/>
                    </a:p>
                  </a:txBody>
                  <a:tcPr anchor="ctr"/>
                </a:tc>
              </a:tr>
              <a:tr h="370840">
                <a:tc>
                  <a:txBody>
                    <a:bodyPr/>
                    <a:lstStyle/>
                    <a:p>
                      <a:r>
                        <a:rPr lang="en-US" sz="1800" dirty="0" smtClean="0"/>
                        <a:t>View</a:t>
                      </a:r>
                      <a:r>
                        <a:rPr lang="en-US" sz="1800" baseline="0" dirty="0" smtClean="0"/>
                        <a:t> video of song “</a:t>
                      </a:r>
                      <a:r>
                        <a:rPr lang="en-US" sz="1800" baseline="0" dirty="0" err="1" smtClean="0"/>
                        <a:t>Enfants</a:t>
                      </a:r>
                      <a:r>
                        <a:rPr lang="en-US" sz="1800" baseline="0" dirty="0" smtClean="0"/>
                        <a:t> de la </a:t>
                      </a:r>
                      <a:r>
                        <a:rPr lang="en-US" sz="1800" baseline="0" dirty="0" err="1" smtClean="0"/>
                        <a:t>terre</a:t>
                      </a:r>
                      <a:r>
                        <a:rPr lang="en-US" sz="1800" baseline="0" dirty="0" smtClean="0"/>
                        <a:t>”</a:t>
                      </a:r>
                      <a:endParaRPr lang="en-US" sz="1800" dirty="0"/>
                    </a:p>
                  </a:txBody>
                  <a:tcPr/>
                </a:tc>
                <a:tc>
                  <a:txBody>
                    <a:bodyPr/>
                    <a:lstStyle/>
                    <a:p>
                      <a:r>
                        <a:rPr lang="en-US" sz="1800" dirty="0" smtClean="0"/>
                        <a:t>Shows</a:t>
                      </a:r>
                      <a:r>
                        <a:rPr lang="en-US" sz="1800" baseline="0" dirty="0" smtClean="0"/>
                        <a:t> images related to biodiversity</a:t>
                      </a:r>
                      <a:endParaRPr lang="en-US" sz="1800" dirty="0"/>
                    </a:p>
                  </a:txBody>
                  <a:tcPr anchor="ctr"/>
                </a:tc>
                <a:tc>
                  <a:txBody>
                    <a:bodyPr/>
                    <a:lstStyle/>
                    <a:p>
                      <a:pPr algn="l"/>
                      <a:r>
                        <a:rPr lang="en-US" dirty="0" smtClean="0"/>
                        <a:t>Interpretive</a:t>
                      </a:r>
                    </a:p>
                    <a:p>
                      <a:pPr algn="l"/>
                      <a:r>
                        <a:rPr lang="en-US" dirty="0" smtClean="0"/>
                        <a:t>Interpersonal</a:t>
                      </a:r>
                      <a:endParaRPr lang="en-US" dirty="0"/>
                    </a:p>
                  </a:txBody>
                  <a:tcPr anchor="ct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t>Brainstorm</a:t>
                      </a:r>
                      <a:r>
                        <a:rPr lang="en-US" sz="1800" baseline="0" dirty="0" smtClean="0"/>
                        <a:t> what biodiversity means and includes</a:t>
                      </a:r>
                      <a:endParaRPr lang="en-US" sz="1800" dirty="0" smtClean="0"/>
                    </a:p>
                  </a:txBody>
                  <a:tcPr/>
                </a:tc>
                <a:tc>
                  <a:txBody>
                    <a:bodyPr/>
                    <a:lstStyle/>
                    <a:p>
                      <a:r>
                        <a:rPr lang="en-US" sz="1800" dirty="0" smtClean="0"/>
                        <a:t>Provides</a:t>
                      </a:r>
                      <a:r>
                        <a:rPr lang="en-US" sz="1800" baseline="0" dirty="0" smtClean="0"/>
                        <a:t> definition of biodiversity</a:t>
                      </a:r>
                      <a:endParaRPr lang="en-US" sz="1800" dirty="0"/>
                    </a:p>
                  </a:txBody>
                  <a:tcPr anchor="ctr"/>
                </a:tc>
                <a:tc>
                  <a:txBody>
                    <a:bodyPr/>
                    <a:lstStyle/>
                    <a:p>
                      <a:pPr algn="l"/>
                      <a:r>
                        <a:rPr lang="en-US" dirty="0" smtClean="0"/>
                        <a:t>Interpersonal</a:t>
                      </a:r>
                      <a:endParaRPr lang="en-US" dirty="0"/>
                    </a:p>
                  </a:txBody>
                  <a:tcPr anchor="ctr"/>
                </a:tc>
              </a:tr>
              <a:tr h="370840">
                <a:tc>
                  <a:txBody>
                    <a:bodyPr/>
                    <a:lstStyle/>
                    <a:p>
                      <a:r>
                        <a:rPr lang="en-US" sz="1800" dirty="0" smtClean="0"/>
                        <a:t>Complete an information gap activity related to biodiversity</a:t>
                      </a:r>
                      <a:endParaRPr lang="en-US" sz="1800" dirty="0"/>
                    </a:p>
                  </a:txBody>
                  <a:tcPr/>
                </a:tc>
                <a:tc>
                  <a:txBody>
                    <a:bodyPr/>
                    <a:lstStyle/>
                    <a:p>
                      <a:r>
                        <a:rPr lang="en-US" sz="1800" dirty="0" smtClean="0"/>
                        <a:t>Categorizes</a:t>
                      </a:r>
                      <a:r>
                        <a:rPr lang="en-US" sz="1800" baseline="0" dirty="0" smtClean="0"/>
                        <a:t> different aspects of biodiversity</a:t>
                      </a:r>
                      <a:endParaRPr lang="en-US" sz="1800" dirty="0"/>
                    </a:p>
                  </a:txBody>
                  <a:tcPr anchor="ctr"/>
                </a:tc>
                <a:tc>
                  <a:txBody>
                    <a:bodyPr/>
                    <a:lstStyle/>
                    <a:p>
                      <a:pPr algn="l"/>
                      <a:r>
                        <a:rPr lang="en-US" dirty="0" smtClean="0"/>
                        <a:t>Interpersonal</a:t>
                      </a:r>
                      <a:endParaRPr lang="en-US" dirty="0"/>
                    </a:p>
                  </a:txBody>
                  <a:tcPr anchor="ctr"/>
                </a:tc>
              </a:tr>
              <a:tr h="370840">
                <a:tc>
                  <a:txBody>
                    <a:bodyPr/>
                    <a:lstStyle/>
                    <a:p>
                      <a:r>
                        <a:rPr lang="en-US" sz="1800" dirty="0" smtClean="0"/>
                        <a:t>Write an</a:t>
                      </a:r>
                      <a:r>
                        <a:rPr lang="en-US" sz="1800" baseline="0" dirty="0" smtClean="0"/>
                        <a:t> introductory reflection on why biodiversity is important</a:t>
                      </a:r>
                      <a:endParaRPr lang="en-US" sz="1800" dirty="0"/>
                    </a:p>
                  </a:txBody>
                  <a:tcPr/>
                </a:tc>
                <a:tc>
                  <a:txBody>
                    <a:bodyPr/>
                    <a:lstStyle/>
                    <a:p>
                      <a:r>
                        <a:rPr lang="en-US" sz="1800" dirty="0" smtClean="0"/>
                        <a:t>Practice expressing opinions</a:t>
                      </a:r>
                      <a:endParaRPr lang="en-US" sz="1800" dirty="0"/>
                    </a:p>
                  </a:txBody>
                  <a:tcPr anchor="ctr"/>
                </a:tc>
                <a:tc>
                  <a:txBody>
                    <a:bodyPr/>
                    <a:lstStyle/>
                    <a:p>
                      <a:pPr algn="l"/>
                      <a:r>
                        <a:rPr lang="en-US" dirty="0" smtClean="0"/>
                        <a:t>Presentational</a:t>
                      </a:r>
                      <a:endParaRPr lang="en-US" dirty="0"/>
                    </a:p>
                  </a:txBody>
                  <a:tcPr anchor="ctr"/>
                </a:tc>
              </a:tr>
            </a:tbl>
          </a:graphicData>
        </a:graphic>
      </p:graphicFrame>
    </p:spTree>
    <p:extLst>
      <p:ext uri="{BB962C8B-B14F-4D97-AF65-F5344CB8AC3E}">
        <p14:creationId xmlns:p14="http://schemas.microsoft.com/office/powerpoint/2010/main" val="100385162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5" name="Picture 4" descr="Unknown-1.jpeg"/>
          <p:cNvPicPr>
            <a:picLocks noChangeAspect="1"/>
          </p:cNvPicPr>
          <p:nvPr/>
        </p:nvPicPr>
        <p:blipFill>
          <a:blip r:embed="rId3"/>
          <a:stretch>
            <a:fillRect/>
          </a:stretch>
        </p:blipFill>
        <p:spPr>
          <a:xfrm>
            <a:off x="299604" y="1094509"/>
            <a:ext cx="8637038" cy="4318519"/>
          </a:xfrm>
          <a:prstGeom prst="rect">
            <a:avLst/>
          </a:prstGeom>
        </p:spPr>
      </p:pic>
    </p:spTree>
    <p:extLst>
      <p:ext uri="{BB962C8B-B14F-4D97-AF65-F5344CB8AC3E}">
        <p14:creationId xmlns:p14="http://schemas.microsoft.com/office/powerpoint/2010/main" val="405286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15339351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Trifecta</a:t>
            </a:r>
            <a:endParaRPr lang="en-US" dirty="0"/>
          </a:p>
        </p:txBody>
      </p:sp>
      <p:graphicFrame>
        <p:nvGraphicFramePr>
          <p:cNvPr id="8" name="Content Placeholder 7"/>
          <p:cNvGraphicFramePr>
            <a:graphicFrameLocks noGrp="1"/>
          </p:cNvGraphicFramePr>
          <p:nvPr>
            <p:ph idx="1"/>
            <p:extLst/>
          </p:nvPr>
        </p:nvGraphicFramePr>
        <p:xfrm>
          <a:off x="-850900"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sp>
        <p:nvSpPr>
          <p:cNvPr id="9" name="TextBox 8"/>
          <p:cNvSpPr txBox="1"/>
          <p:nvPr/>
        </p:nvSpPr>
        <p:spPr>
          <a:xfrm>
            <a:off x="4572000" y="1027907"/>
            <a:ext cx="4085624" cy="5262979"/>
          </a:xfrm>
          <a:prstGeom prst="rect">
            <a:avLst/>
          </a:prstGeom>
          <a:noFill/>
          <a:ln>
            <a:solidFill>
              <a:schemeClr val="accent1"/>
            </a:solidFill>
          </a:ln>
        </p:spPr>
        <p:txBody>
          <a:bodyPr wrap="square" rtlCol="0">
            <a:spAutoFit/>
          </a:bodyPr>
          <a:lstStyle/>
          <a:p>
            <a:pPr algn="ctr"/>
            <a:r>
              <a:rPr lang="en-US" sz="2400" dirty="0" smtClean="0"/>
              <a:t>Impact on </a:t>
            </a:r>
            <a:r>
              <a:rPr lang="en-US" sz="2400" smtClean="0"/>
              <a:t>Vocabulary Development</a:t>
            </a:r>
          </a:p>
          <a:p>
            <a:pPr algn="ctr"/>
            <a:endParaRPr lang="en-US" sz="2400" dirty="0">
              <a:solidFill>
                <a:schemeClr val="accent4">
                  <a:lumMod val="20000"/>
                  <a:lumOff val="80000"/>
                </a:schemeClr>
              </a:solidFill>
            </a:endParaRPr>
          </a:p>
          <a:p>
            <a:pPr marL="285750" indent="-285750">
              <a:buFont typeface="Arial" charset="0"/>
              <a:buChar char="•"/>
            </a:pPr>
            <a:r>
              <a:rPr lang="en-US" sz="2400" dirty="0" smtClean="0">
                <a:solidFill>
                  <a:schemeClr val="tx1">
                    <a:lumMod val="95000"/>
                  </a:schemeClr>
                </a:solidFill>
              </a:rPr>
              <a:t>Multiple repetition in context (up to 20 times)</a:t>
            </a:r>
          </a:p>
          <a:p>
            <a:pPr marL="285750" indent="-285750">
              <a:buFont typeface="Arial" charset="0"/>
              <a:buChar char="•"/>
            </a:pPr>
            <a:r>
              <a:rPr lang="en-US" sz="2400" dirty="0" smtClean="0">
                <a:solidFill>
                  <a:schemeClr val="tx1">
                    <a:lumMod val="95000"/>
                  </a:schemeClr>
                </a:solidFill>
              </a:rPr>
              <a:t>Allows for word analysis – how do you know what this word means, context clues, prefixes, etc. </a:t>
            </a:r>
          </a:p>
          <a:p>
            <a:pPr marL="285750" indent="-285750">
              <a:buFont typeface="Arial" charset="0"/>
              <a:buChar char="•"/>
            </a:pPr>
            <a:r>
              <a:rPr lang="en-US" sz="2400" dirty="0" smtClean="0">
                <a:solidFill>
                  <a:schemeClr val="tx1">
                    <a:lumMod val="95000"/>
                  </a:schemeClr>
                </a:solidFill>
              </a:rPr>
              <a:t>Allows students to build understanding of the new word and demonstrate understanding by using it in the productive skills</a:t>
            </a:r>
            <a:endParaRPr lang="en-US" sz="2400" dirty="0">
              <a:solidFill>
                <a:schemeClr val="tx1">
                  <a:lumMod val="95000"/>
                </a:schemeClr>
              </a:solidFill>
            </a:endParaRPr>
          </a:p>
        </p:txBody>
      </p:sp>
    </p:spTree>
    <p:extLst>
      <p:ext uri="{BB962C8B-B14F-4D97-AF65-F5344CB8AC3E}">
        <p14:creationId xmlns:p14="http://schemas.microsoft.com/office/powerpoint/2010/main" val="17830110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Gradual Release of Responsibility</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170" y="2078182"/>
            <a:ext cx="9123494" cy="3319419"/>
          </a:xfrm>
        </p:spPr>
      </p:pic>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8848257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chemeClr val="tx1"/>
                </a:solidFill>
              </a:rPr>
              <a:t>Interpretive Mode</a:t>
            </a:r>
            <a:endParaRPr lang="en-US" dirty="0">
              <a:solidFill>
                <a:schemeClr val="tx1"/>
              </a:solidFill>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7" name="TextBox 6"/>
          <p:cNvSpPr txBox="1"/>
          <p:nvPr/>
        </p:nvSpPr>
        <p:spPr>
          <a:xfrm>
            <a:off x="628650" y="1558834"/>
            <a:ext cx="7597739" cy="954107"/>
          </a:xfrm>
          <a:prstGeom prst="rect">
            <a:avLst/>
          </a:prstGeom>
          <a:noFill/>
        </p:spPr>
        <p:txBody>
          <a:bodyPr wrap="square" rtlCol="0">
            <a:spAutoFit/>
          </a:bodyPr>
          <a:lstStyle/>
          <a:p>
            <a:r>
              <a:rPr lang="en-US" sz="2800" dirty="0" smtClean="0"/>
              <a:t>Learners understand, interpret, and analyze what is heard, read or viewed on a variety of topics.</a:t>
            </a:r>
            <a:endParaRPr lang="en-US" sz="2800" dirty="0"/>
          </a:p>
        </p:txBody>
      </p:sp>
      <p:pic>
        <p:nvPicPr>
          <p:cNvPr id="8" name="Content Placeholder 6"/>
          <p:cNvPicPr>
            <a:picLocks/>
          </p:cNvPicPr>
          <p:nvPr/>
        </p:nvPicPr>
        <p:blipFill rotWithShape="1">
          <a:blip r:embed="rId2" cstate="print">
            <a:extLst>
              <a:ext uri="{28A0092B-C50C-407E-A947-70E740481C1C}">
                <a14:useLocalDpi xmlns:a14="http://schemas.microsoft.com/office/drawing/2010/main"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11" y="3197224"/>
            <a:ext cx="1874520" cy="22957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75" y="2944651"/>
            <a:ext cx="2194560" cy="170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10290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3">
                    <a:lumMod val="40000"/>
                    <a:lumOff val="60000"/>
                  </a:schemeClr>
                </a:solidFill>
                <a:latin typeface="Cambria"/>
                <a:cs typeface="Cambria"/>
              </a:rPr>
              <a:t>General Features of Useful Input</a:t>
            </a:r>
            <a:endParaRPr lang="en-US" dirty="0"/>
          </a:p>
        </p:txBody>
      </p:sp>
      <p:graphicFrame>
        <p:nvGraphicFramePr>
          <p:cNvPr id="6" name="Content Placeholder 5"/>
          <p:cNvGraphicFramePr>
            <a:graphicFrameLocks noGrp="1"/>
          </p:cNvGraphicFramePr>
          <p:nvPr>
            <p:ph idx="1"/>
            <p:extLst/>
          </p:nvPr>
        </p:nvGraphicFramePr>
        <p:xfrm>
          <a:off x="839788" y="1837981"/>
          <a:ext cx="7675562" cy="3688080"/>
        </p:xfrm>
        <a:graphic>
          <a:graphicData uri="http://schemas.openxmlformats.org/drawingml/2006/table">
            <a:tbl>
              <a:tblPr firstRow="1" bandRow="1">
                <a:tableStyleId>{5C22544A-7EE6-4342-B048-85BDC9FD1C3A}</a:tableStyleId>
              </a:tblPr>
              <a:tblGrid>
                <a:gridCol w="2706601"/>
                <a:gridCol w="4968961"/>
              </a:tblGrid>
              <a:tr h="370840">
                <a:tc>
                  <a:txBody>
                    <a:bodyPr/>
                    <a:lstStyle/>
                    <a:p>
                      <a:r>
                        <a:rPr lang="en-US" sz="2800" dirty="0" smtClean="0"/>
                        <a:t>Input</a:t>
                      </a:r>
                      <a:r>
                        <a:rPr lang="en-US" sz="2800" baseline="0" dirty="0" smtClean="0"/>
                        <a:t> must be: </a:t>
                      </a:r>
                      <a:endParaRPr lang="en-US" sz="2800" dirty="0"/>
                    </a:p>
                  </a:txBody>
                  <a:tcPr/>
                </a:tc>
                <a:tc>
                  <a:txBody>
                    <a:bodyPr/>
                    <a:lstStyle/>
                    <a:p>
                      <a:endParaRPr lang="en-US" sz="2800" dirty="0"/>
                    </a:p>
                  </a:txBody>
                  <a:tcPr/>
                </a:tc>
              </a:tr>
              <a:tr h="370840">
                <a:tc>
                  <a:txBody>
                    <a:bodyPr/>
                    <a:lstStyle/>
                    <a:p>
                      <a:r>
                        <a:rPr lang="en-US" sz="2800" dirty="0" smtClean="0"/>
                        <a:t>Comprehensible</a:t>
                      </a:r>
                      <a:endParaRPr lang="en-US" sz="2800" dirty="0"/>
                    </a:p>
                  </a:txBody>
                  <a:tcPr anchor="ctr"/>
                </a:tc>
                <a:tc>
                  <a:txBody>
                    <a:bodyPr/>
                    <a:lstStyle/>
                    <a:p>
                      <a:r>
                        <a:rPr lang="en-US" sz="2800" dirty="0" smtClean="0"/>
                        <a:t>Learners must understand </a:t>
                      </a:r>
                      <a:r>
                        <a:rPr lang="en-US" sz="2800" dirty="0" smtClean="0">
                          <a:solidFill>
                            <a:srgbClr val="FF0000"/>
                          </a:solidFill>
                        </a:rPr>
                        <a:t>most </a:t>
                      </a:r>
                      <a:r>
                        <a:rPr lang="en-US" sz="2800" dirty="0" smtClean="0"/>
                        <a:t>of what the speaker is saying for language</a:t>
                      </a:r>
                      <a:r>
                        <a:rPr lang="en-US" sz="2800" baseline="0" dirty="0" smtClean="0"/>
                        <a:t> learning to occur.</a:t>
                      </a:r>
                      <a:endParaRPr lang="en-US" sz="2800" dirty="0"/>
                    </a:p>
                  </a:txBody>
                  <a:tcPr/>
                </a:tc>
              </a:tr>
              <a:tr h="370840">
                <a:tc>
                  <a:txBody>
                    <a:bodyPr/>
                    <a:lstStyle/>
                    <a:p>
                      <a:r>
                        <a:rPr lang="en-US" sz="2800" dirty="0" smtClean="0"/>
                        <a:t>Meaning Bearing</a:t>
                      </a:r>
                      <a:endParaRPr lang="en-US" sz="2800" dirty="0"/>
                    </a:p>
                  </a:txBody>
                  <a:tcPr anchor="ctr"/>
                </a:tc>
                <a:tc>
                  <a:txBody>
                    <a:bodyPr/>
                    <a:lstStyle/>
                    <a:p>
                      <a:r>
                        <a:rPr lang="en-US" sz="2800" dirty="0" smtClean="0"/>
                        <a:t>Useful input must contain</a:t>
                      </a:r>
                      <a:r>
                        <a:rPr lang="en-US" sz="2800" baseline="0" dirty="0" smtClean="0"/>
                        <a:t> a message the learners </a:t>
                      </a:r>
                      <a:r>
                        <a:rPr lang="en-US" sz="2800" baseline="0" dirty="0" smtClean="0">
                          <a:solidFill>
                            <a:srgbClr val="FF0000"/>
                          </a:solidFill>
                        </a:rPr>
                        <a:t>want </a:t>
                      </a:r>
                      <a:r>
                        <a:rPr lang="en-US" sz="2800" baseline="0" dirty="0" smtClean="0"/>
                        <a:t>and need </a:t>
                      </a:r>
                      <a:r>
                        <a:rPr lang="en-US" sz="2800" baseline="0" dirty="0" smtClean="0">
                          <a:solidFill>
                            <a:srgbClr val="FF0000"/>
                          </a:solidFill>
                        </a:rPr>
                        <a:t>to understand</a:t>
                      </a:r>
                      <a:r>
                        <a:rPr lang="en-US" sz="2800" baseline="0" dirty="0" smtClean="0"/>
                        <a:t>. There must be some communicative intent. </a:t>
                      </a:r>
                      <a:endParaRPr lang="en-US" sz="2800" dirty="0"/>
                    </a:p>
                  </a:txBody>
                  <a:tcPr/>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7" name="TextBox 6"/>
          <p:cNvSpPr txBox="1"/>
          <p:nvPr/>
        </p:nvSpPr>
        <p:spPr>
          <a:xfrm>
            <a:off x="5628503" y="5885935"/>
            <a:ext cx="3027692" cy="338554"/>
          </a:xfrm>
          <a:prstGeom prst="rect">
            <a:avLst/>
          </a:prstGeom>
          <a:noFill/>
        </p:spPr>
        <p:txBody>
          <a:bodyPr wrap="none" rtlCol="0">
            <a:spAutoFit/>
          </a:bodyPr>
          <a:lstStyle/>
          <a:p>
            <a:r>
              <a:rPr lang="en-US" sz="1600" dirty="0">
                <a:latin typeface="Cambria"/>
                <a:cs typeface="Cambria"/>
              </a:rPr>
              <a:t>Smith and Donato, Startalk 2012</a:t>
            </a:r>
          </a:p>
        </p:txBody>
      </p:sp>
    </p:spTree>
    <p:extLst>
      <p:ext uri="{BB962C8B-B14F-4D97-AF65-F5344CB8AC3E}">
        <p14:creationId xmlns:p14="http://schemas.microsoft.com/office/powerpoint/2010/main" val="21269080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a:t>
            </a:r>
            <a:r>
              <a:rPr lang="en-US" dirty="0" smtClean="0"/>
              <a:t>towards </a:t>
            </a:r>
            <a:r>
              <a:rPr lang="en-US" dirty="0"/>
              <a:t>Proficiency</a:t>
            </a:r>
          </a:p>
        </p:txBody>
      </p:sp>
      <p:sp>
        <p:nvSpPr>
          <p:cNvPr id="8" name="Right Arrow 7"/>
          <p:cNvSpPr>
            <a:spLocks noChangeAspect="1"/>
          </p:cNvSpPr>
          <p:nvPr/>
        </p:nvSpPr>
        <p:spPr>
          <a:xfrm>
            <a:off x="3923034" y="2869612"/>
            <a:ext cx="1287621" cy="85039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114565" y="1589452"/>
            <a:ext cx="3749040" cy="3410712"/>
          </a:xfrm>
          <a:prstGeom prst="rect">
            <a:avLst/>
          </a:prstGeom>
        </p:spPr>
      </p:pic>
      <p:pic>
        <p:nvPicPr>
          <p:cNvPr id="11" name="Picture 10"/>
          <p:cNvPicPr>
            <a:picLocks/>
          </p:cNvPicPr>
          <p:nvPr/>
        </p:nvPicPr>
        <p:blipFill rotWithShape="1">
          <a:blip r:embed="rId3">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609599" y="5241965"/>
            <a:ext cx="7993709" cy="954107"/>
          </a:xfrm>
          <a:prstGeom prst="rect">
            <a:avLst/>
          </a:prstGeom>
          <a:noFill/>
        </p:spPr>
        <p:txBody>
          <a:bodyPr wrap="square" rtlCol="0">
            <a:spAutoFit/>
          </a:bodyPr>
          <a:lstStyle/>
          <a:p>
            <a:pPr algn="ctr"/>
            <a:r>
              <a:rPr lang="en-US" dirty="0" smtClean="0"/>
              <a:t>Demonstration </a:t>
            </a:r>
            <a:r>
              <a:rPr lang="en-US" dirty="0"/>
              <a:t>of performance within a specific range (novice, intermediate, advanced) </a:t>
            </a:r>
            <a:r>
              <a:rPr lang="en-US" sz="2000" b="1" i="1" dirty="0">
                <a:solidFill>
                  <a:schemeClr val="accent6"/>
                </a:solidFill>
              </a:rPr>
              <a:t>may be an indication of proficiency</a:t>
            </a:r>
            <a:r>
              <a:rPr lang="en-US" i="1" dirty="0"/>
              <a:t>; </a:t>
            </a:r>
            <a:r>
              <a:rPr lang="en-US" dirty="0"/>
              <a:t>performance on a variety of assessments provides evidence of how the learner may be rated for proficiency.</a:t>
            </a:r>
          </a:p>
        </p:txBody>
      </p:sp>
      <p:sp>
        <p:nvSpPr>
          <p:cNvPr id="10" name="Footer Placeholder 9"/>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9336510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Working with Interpretive Texts	</a:t>
            </a:r>
          </a:p>
        </p:txBody>
      </p:sp>
      <p:sp>
        <p:nvSpPr>
          <p:cNvPr id="3" name="Content Placeholder 2"/>
          <p:cNvSpPr>
            <a:spLocks noGrp="1"/>
          </p:cNvSpPr>
          <p:nvPr>
            <p:ph idx="1"/>
          </p:nvPr>
        </p:nvSpPr>
        <p:spPr/>
        <p:txBody>
          <a:bodyPr>
            <a:normAutofit lnSpcReduction="10000"/>
          </a:bodyPr>
          <a:lstStyle/>
          <a:p>
            <a:r>
              <a:rPr lang="en-US" sz="2800"/>
              <a:t>Minimize worksheets</a:t>
            </a:r>
          </a:p>
          <a:p>
            <a:r>
              <a:rPr lang="en-US" sz="2800"/>
              <a:t>Teach in Target Language</a:t>
            </a:r>
          </a:p>
          <a:p>
            <a:r>
              <a:rPr lang="en-US" sz="2800"/>
              <a:t>Pace the Reading</a:t>
            </a:r>
          </a:p>
          <a:p>
            <a:r>
              <a:rPr lang="en-US" sz="2800"/>
              <a:t>Plan the “before” activity to create interest, activate prior knowledge</a:t>
            </a:r>
          </a:p>
          <a:p>
            <a:r>
              <a:rPr lang="en-US" sz="2800"/>
              <a:t>Plan the “during” reading activities to ensure that each student reads and thinks actively about what they are reading</a:t>
            </a:r>
          </a:p>
          <a:p>
            <a:r>
              <a:rPr lang="en-US" sz="2800"/>
              <a:t>Plan the “after” reading to allow students to extend their learning</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207807354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Interpretive – Before/During/After</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graphicFrame>
        <p:nvGraphicFramePr>
          <p:cNvPr id="10" name="Table 9"/>
          <p:cNvGraphicFramePr>
            <a:graphicFrameLocks noGrp="1"/>
          </p:cNvGraphicFramePr>
          <p:nvPr>
            <p:extLst/>
          </p:nvPr>
        </p:nvGraphicFramePr>
        <p:xfrm>
          <a:off x="1814519" y="1571625"/>
          <a:ext cx="5757864" cy="4784726"/>
        </p:xfrm>
        <a:graphic>
          <a:graphicData uri="http://schemas.openxmlformats.org/drawingml/2006/table">
            <a:tbl>
              <a:tblPr firstRow="1" bandRow="1">
                <a:tableStyleId>{69CF1AB2-1976-4502-BF36-3FF5EA218861}</a:tableStyleId>
              </a:tblPr>
              <a:tblGrid>
                <a:gridCol w="1871663"/>
                <a:gridCol w="3886201"/>
              </a:tblGrid>
              <a:tr h="1736502">
                <a:tc>
                  <a:txBody>
                    <a:bodyPr/>
                    <a:lstStyle/>
                    <a:p>
                      <a:endParaRPr lang="en-US"/>
                    </a:p>
                  </a:txBody>
                  <a:tcPr/>
                </a:tc>
                <a:tc>
                  <a:txBody>
                    <a:bodyPr/>
                    <a:lstStyle/>
                    <a:p>
                      <a:pPr marL="68580" lvl="1" indent="182563">
                        <a:buFont typeface="Arial" pitchFamily="-112" charset="0"/>
                        <a:buChar char="•"/>
                      </a:pPr>
                      <a:r>
                        <a:rPr lang="en-US" sz="2000" b="0"/>
                        <a:t>Discussion </a:t>
                      </a:r>
                    </a:p>
                    <a:p>
                      <a:pPr marL="68580" lvl="1" indent="182563">
                        <a:buFont typeface="Arial" pitchFamily="-112" charset="0"/>
                        <a:buChar char="•"/>
                      </a:pPr>
                      <a:r>
                        <a:rPr lang="en-US" sz="2000" b="0"/>
                        <a:t>Prediction</a:t>
                      </a:r>
                    </a:p>
                    <a:p>
                      <a:pPr marL="68580" lvl="1" indent="182563">
                        <a:buFont typeface="Arial" pitchFamily="-112" charset="0"/>
                        <a:buChar char="•"/>
                      </a:pPr>
                      <a:r>
                        <a:rPr lang="en-US" sz="2000" b="0"/>
                        <a:t>Questioning</a:t>
                      </a:r>
                    </a:p>
                    <a:p>
                      <a:pPr marL="68580" lvl="1" indent="182563">
                        <a:buFont typeface="Arial" pitchFamily="-112" charset="0"/>
                        <a:buChar char="•"/>
                      </a:pPr>
                      <a:r>
                        <a:rPr lang="en-US" sz="2000" b="0"/>
                        <a:t>Brainstorming</a:t>
                      </a:r>
                    </a:p>
                    <a:p>
                      <a:pPr marL="68580" lvl="1" indent="182563">
                        <a:buFont typeface="Arial" pitchFamily="-112" charset="0"/>
                        <a:buChar char="•"/>
                      </a:pPr>
                      <a:r>
                        <a:rPr lang="en-US" sz="2000" b="0"/>
                        <a:t>Setting purpose</a:t>
                      </a:r>
                      <a:endParaRPr lang="en-US" sz="2000" b="0">
                        <a:solidFill>
                          <a:srgbClr val="000000"/>
                        </a:solidFill>
                      </a:endParaRPr>
                    </a:p>
                  </a:txBody>
                  <a:tcPr anchor="ctr"/>
                </a:tc>
              </a:tr>
              <a:tr h="1445873">
                <a:tc>
                  <a:txBody>
                    <a:bodyPr/>
                    <a:lstStyle/>
                    <a:p>
                      <a:endParaRPr lang="en-US"/>
                    </a:p>
                  </a:txBody>
                  <a:tcPr/>
                </a:tc>
                <a:tc>
                  <a:txBody>
                    <a:bodyPr/>
                    <a:lstStyle/>
                    <a:p>
                      <a:pPr marL="68580" lvl="1" indent="182563">
                        <a:buFont typeface="Arial" pitchFamily="-112" charset="0"/>
                        <a:buChar char="•"/>
                      </a:pPr>
                      <a:r>
                        <a:rPr lang="en-US" sz="2000"/>
                        <a:t>Guided</a:t>
                      </a:r>
                    </a:p>
                    <a:p>
                      <a:pPr marL="68580" lvl="1" indent="182563">
                        <a:buFont typeface="Arial" pitchFamily="-112" charset="0"/>
                        <a:buChar char="•"/>
                      </a:pPr>
                      <a:r>
                        <a:rPr lang="en-US" sz="2000"/>
                        <a:t>Active </a:t>
                      </a:r>
                    </a:p>
                    <a:p>
                      <a:pPr marL="68580" lvl="1" indent="182563">
                        <a:buFont typeface="Arial" pitchFamily="-112" charset="0"/>
                        <a:buChar char="•"/>
                      </a:pPr>
                      <a:r>
                        <a:rPr lang="en-US" sz="2000"/>
                        <a:t>Silent </a:t>
                      </a:r>
                    </a:p>
                    <a:p>
                      <a:pPr marL="68580" lvl="1" indent="182563">
                        <a:buFont typeface="Arial" pitchFamily="-112" charset="0"/>
                        <a:buChar char="•"/>
                      </a:pPr>
                      <a:r>
                        <a:rPr lang="en-US" sz="2000"/>
                        <a:t>Individual</a:t>
                      </a:r>
                    </a:p>
                  </a:txBody>
                  <a:tcPr anchor="ctr"/>
                </a:tc>
              </a:tr>
              <a:tr h="1602351">
                <a:tc>
                  <a:txBody>
                    <a:bodyPr/>
                    <a:lstStyle/>
                    <a:p>
                      <a:endParaRPr lang="en-US"/>
                    </a:p>
                  </a:txBody>
                  <a:tcPr/>
                </a:tc>
                <a:tc>
                  <a:txBody>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a:txBody>
                  <a:tcPr anchor="ctr"/>
                </a:tc>
              </a:tr>
            </a:tbl>
          </a:graphicData>
        </a:graphic>
      </p:graphicFrame>
      <p:pic>
        <p:nvPicPr>
          <p:cNvPr id="5" name="Picture 3"/>
          <p:cNvPicPr>
            <a:picLocks noChangeAspect="1" noChangeArrowheads="1"/>
          </p:cNvPicPr>
          <p:nvPr/>
        </p:nvPicPr>
        <p:blipFill>
          <a:blip r:embed="rId2"/>
          <a:srcRect/>
          <a:stretch>
            <a:fillRect/>
          </a:stretch>
        </p:blipFill>
        <p:spPr bwMode="auto">
          <a:xfrm>
            <a:off x="2103587" y="1875315"/>
            <a:ext cx="1244680" cy="1188720"/>
          </a:xfrm>
          <a:prstGeom prst="rect">
            <a:avLst/>
          </a:prstGeom>
          <a:noFill/>
          <a:ln w="9525">
            <a:noFill/>
            <a:miter lim="800000"/>
            <a:headEnd/>
            <a:tailEnd/>
          </a:ln>
        </p:spPr>
      </p:pic>
      <p:pic>
        <p:nvPicPr>
          <p:cNvPr id="7" name="Picture 3"/>
          <p:cNvPicPr>
            <a:picLocks noChangeAspect="1" noChangeArrowheads="1"/>
          </p:cNvPicPr>
          <p:nvPr/>
        </p:nvPicPr>
        <p:blipFill>
          <a:blip r:embed="rId3"/>
          <a:srcRect/>
          <a:stretch>
            <a:fillRect/>
          </a:stretch>
        </p:blipFill>
        <p:spPr bwMode="auto">
          <a:xfrm>
            <a:off x="2230078" y="3429160"/>
            <a:ext cx="991699" cy="1188720"/>
          </a:xfrm>
          <a:prstGeom prst="rect">
            <a:avLst/>
          </a:prstGeom>
          <a:noFill/>
          <a:ln w="9525">
            <a:noFill/>
            <a:miter lim="800000"/>
            <a:headEnd/>
            <a:tailEnd/>
          </a:ln>
        </p:spPr>
      </p:pic>
      <p:pic>
        <p:nvPicPr>
          <p:cNvPr id="9" name="Picture 3" descr="puzzle"/>
          <p:cNvPicPr>
            <a:picLocks noChangeAspect="1" noChangeArrowheads="1"/>
          </p:cNvPicPr>
          <p:nvPr/>
        </p:nvPicPr>
        <p:blipFill>
          <a:blip r:embed="rId4"/>
          <a:srcRect/>
          <a:stretch>
            <a:fillRect/>
          </a:stretch>
        </p:blipFill>
        <p:spPr bwMode="auto">
          <a:xfrm>
            <a:off x="2131567" y="4983005"/>
            <a:ext cx="1188720" cy="1188720"/>
          </a:xfrm>
          <a:prstGeom prst="rect">
            <a:avLst/>
          </a:prstGeom>
          <a:noFill/>
          <a:ln w="9525">
            <a:noFill/>
            <a:miter lim="800000"/>
            <a:headEnd/>
            <a:tailEnd/>
          </a:ln>
        </p:spPr>
      </p:pic>
    </p:spTree>
    <p:extLst>
      <p:ext uri="{BB962C8B-B14F-4D97-AF65-F5344CB8AC3E}">
        <p14:creationId xmlns:p14="http://schemas.microsoft.com/office/powerpoint/2010/main" val="40649872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354"/>
            <a:ext cx="7886700" cy="1325563"/>
          </a:xfrm>
        </p:spPr>
        <p:txBody>
          <a:bodyPr/>
          <a:lstStyle/>
          <a:p>
            <a:r>
              <a:rPr lang="en-US"/>
              <a:t>ACTIVE Reading Strategies</a:t>
            </a:r>
          </a:p>
        </p:txBody>
      </p:sp>
      <p:graphicFrame>
        <p:nvGraphicFramePr>
          <p:cNvPr id="6" name="Content Placeholder 5"/>
          <p:cNvGraphicFramePr>
            <a:graphicFrameLocks noGrp="1"/>
          </p:cNvGraphicFramePr>
          <p:nvPr>
            <p:ph idx="1"/>
            <p:extLst/>
          </p:nvPr>
        </p:nvGraphicFramePr>
        <p:xfrm>
          <a:off x="257174" y="1013625"/>
          <a:ext cx="8558212" cy="5530050"/>
        </p:xfrm>
        <a:graphic>
          <a:graphicData uri="http://schemas.openxmlformats.org/drawingml/2006/table">
            <a:tbl>
              <a:tblPr firstRow="1" bandRow="1">
                <a:tableStyleId>{69CF1AB2-1976-4502-BF36-3FF5EA218861}</a:tableStyleId>
              </a:tblPr>
              <a:tblGrid>
                <a:gridCol w="815995"/>
                <a:gridCol w="1198543"/>
                <a:gridCol w="6543674"/>
              </a:tblGrid>
              <a:tr h="842963">
                <a:tc>
                  <a:txBody>
                    <a:bodyPr/>
                    <a:lstStyle/>
                    <a:p>
                      <a:pPr marL="0" marR="0" algn="ctr">
                        <a:spcBef>
                          <a:spcPts val="0"/>
                        </a:spcBef>
                        <a:spcAft>
                          <a:spcPts val="0"/>
                        </a:spcAft>
                      </a:pPr>
                      <a:r>
                        <a:rPr lang="en-US" sz="1800" b="1">
                          <a:effectLst/>
                          <a:latin typeface="+mn-lt"/>
                          <a:ea typeface="Cambria" charset="0"/>
                          <a:cs typeface="Times New Roman" charset="0"/>
                        </a:rPr>
                        <a:t>A</a:t>
                      </a: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Ask Questions</a:t>
                      </a:r>
                    </a:p>
                  </a:txBody>
                  <a:tcPr marL="68580" marR="68580" marT="0" marB="0" anchor="ctr"/>
                </a:tc>
                <a:tc>
                  <a:txBody>
                    <a:bodyPr/>
                    <a:lstStyle/>
                    <a:p>
                      <a:pPr marL="0" marR="0">
                        <a:spcBef>
                          <a:spcPts val="0"/>
                        </a:spcBef>
                        <a:spcAft>
                          <a:spcPts val="0"/>
                        </a:spcAft>
                      </a:pPr>
                      <a:r>
                        <a:rPr lang="en-US" sz="1800" b="0">
                          <a:effectLst/>
                          <a:latin typeface="+mn-lt"/>
                          <a:ea typeface="Cambria" charset="0"/>
                          <a:cs typeface="Times New Roman" charset="0"/>
                        </a:rPr>
                        <a:t>Students read individually and write questions about the text. The questions can be answered by information found in the text and/or the answers can be inferred from the information given. </a:t>
                      </a:r>
                    </a:p>
                  </a:txBody>
                  <a:tcPr marL="68580" marR="68580" marT="0" marB="0"/>
                </a:tc>
              </a:tr>
              <a:tr h="628650">
                <a:tc>
                  <a:txBody>
                    <a:bodyPr/>
                    <a:lstStyle/>
                    <a:p>
                      <a:pPr marL="0" marR="0" algn="ctr">
                        <a:spcBef>
                          <a:spcPts val="0"/>
                        </a:spcBef>
                        <a:spcAft>
                          <a:spcPts val="0"/>
                        </a:spcAft>
                      </a:pPr>
                      <a:r>
                        <a:rPr lang="en-US" sz="1800" b="1">
                          <a:effectLst/>
                          <a:latin typeface="+mn-lt"/>
                          <a:ea typeface="Cambria" charset="0"/>
                          <a:cs typeface="Times New Roman" charset="0"/>
                        </a:rPr>
                        <a:t>C</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Connect</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mn-lt"/>
                          <a:ea typeface="Cambria" charset="0"/>
                          <a:cs typeface="Times New Roman" charset="0"/>
                        </a:rPr>
                        <a:t>Students make different types of connections to the text. They identify text-to-self, text-to-text or text-to-world connections. </a:t>
                      </a:r>
                    </a:p>
                  </a:txBody>
                  <a:tcPr marL="68580" marR="68580" marT="0" marB="0"/>
                </a:tc>
              </a:tr>
              <a:tr h="1457325">
                <a:tc>
                  <a:txBody>
                    <a:bodyPr/>
                    <a:lstStyle/>
                    <a:p>
                      <a:pPr marL="0" marR="0" algn="ctr">
                        <a:spcBef>
                          <a:spcPts val="0"/>
                        </a:spcBef>
                        <a:spcAft>
                          <a:spcPts val="0"/>
                        </a:spcAft>
                      </a:pPr>
                      <a:r>
                        <a:rPr lang="en-US" sz="1800" b="1">
                          <a:effectLst/>
                          <a:latin typeface="+mn-lt"/>
                          <a:ea typeface="Cambria" charset="0"/>
                          <a:cs typeface="Times New Roman" charset="0"/>
                        </a:rPr>
                        <a:t>T</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Track down</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mn-lt"/>
                          <a:ea typeface="Cambria" charset="0"/>
                          <a:cs typeface="Times New Roman" charset="0"/>
                        </a:rPr>
                        <a:t>Students track down the main ideas. Students at the novice level identify key words, at the intermediate level they identify key phrases/sentence and at the advanced level they identify the key concepts. They are always expected to explain their choice in the context of the text. </a:t>
                      </a:r>
                    </a:p>
                  </a:txBody>
                  <a:tcPr marL="68580" marR="68580" marT="0" marB="0"/>
                </a:tc>
              </a:tr>
              <a:tr h="1128712">
                <a:tc>
                  <a:txBody>
                    <a:bodyPr/>
                    <a:lstStyle/>
                    <a:p>
                      <a:pPr marL="0" marR="0" algn="ctr">
                        <a:spcBef>
                          <a:spcPts val="0"/>
                        </a:spcBef>
                        <a:spcAft>
                          <a:spcPts val="0"/>
                        </a:spcAft>
                      </a:pPr>
                      <a:r>
                        <a:rPr lang="en-US" sz="1800" b="1">
                          <a:effectLst/>
                          <a:latin typeface="+mn-lt"/>
                          <a:ea typeface="Cambria" charset="0"/>
                          <a:cs typeface="Times New Roman" charset="0"/>
                        </a:rPr>
                        <a:t>I</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Infer</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mn-lt"/>
                          <a:ea typeface="Cambria" charset="0"/>
                          <a:cs typeface="Times New Roman" charset="0"/>
                        </a:rPr>
                        <a:t>Students are asked to identify what the author of the text might have been thinking. They are challenged to answer the question “What was the author thinking that he didn’t write?” All answers must be justified within the context of the text. </a:t>
                      </a:r>
                    </a:p>
                  </a:txBody>
                  <a:tcPr marL="68580" marR="68580" marT="0" marB="0"/>
                </a:tc>
              </a:tr>
              <a:tr h="595575">
                <a:tc>
                  <a:txBody>
                    <a:bodyPr/>
                    <a:lstStyle/>
                    <a:p>
                      <a:pPr marL="0" marR="0" algn="ctr">
                        <a:spcBef>
                          <a:spcPts val="0"/>
                        </a:spcBef>
                        <a:spcAft>
                          <a:spcPts val="0"/>
                        </a:spcAft>
                      </a:pPr>
                      <a:r>
                        <a:rPr lang="en-US" sz="1800" b="1">
                          <a:effectLst/>
                          <a:latin typeface="+mn-lt"/>
                          <a:ea typeface="Cambria" charset="0"/>
                          <a:cs typeface="Times New Roman" charset="0"/>
                        </a:rPr>
                        <a:t>V</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Visualize</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mn-lt"/>
                          <a:ea typeface="Cambria" charset="0"/>
                          <a:cs typeface="Times New Roman" charset="0"/>
                        </a:rPr>
                        <a:t>Students are asked to draw a visual representation of the text. Those visuals are used as a basis for discussion. </a:t>
                      </a:r>
                    </a:p>
                  </a:txBody>
                  <a:tcPr marL="68580" marR="68580" marT="0" marB="0"/>
                </a:tc>
              </a:tr>
              <a:tr h="876825">
                <a:tc>
                  <a:txBody>
                    <a:bodyPr/>
                    <a:lstStyle/>
                    <a:p>
                      <a:pPr marL="0" marR="0" algn="ctr">
                        <a:spcBef>
                          <a:spcPts val="0"/>
                        </a:spcBef>
                        <a:spcAft>
                          <a:spcPts val="0"/>
                        </a:spcAft>
                      </a:pPr>
                      <a:r>
                        <a:rPr lang="en-US" sz="1800" b="1">
                          <a:effectLst/>
                          <a:latin typeface="+mn-lt"/>
                          <a:ea typeface="Cambria" charset="0"/>
                          <a:cs typeface="Times New Roman" charset="0"/>
                        </a:rPr>
                        <a:t>E</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b="1">
                          <a:effectLst/>
                          <a:latin typeface="+mn-lt"/>
                          <a:ea typeface="Cambria" charset="0"/>
                          <a:cs typeface="Times New Roman" charset="0"/>
                        </a:rPr>
                        <a:t>Extend </a:t>
                      </a:r>
                      <a:endParaRPr lang="en-US" sz="1800">
                        <a:effectLst/>
                        <a:latin typeface="+mn-lt"/>
                        <a:ea typeface="Cambria" charset="0"/>
                        <a:cs typeface="Times New Roman" charset="0"/>
                      </a:endParaRPr>
                    </a:p>
                    <a:p>
                      <a:pPr marL="0" marR="0">
                        <a:spcBef>
                          <a:spcPts val="0"/>
                        </a:spcBef>
                        <a:spcAft>
                          <a:spcPts val="0"/>
                        </a:spcAft>
                      </a:pPr>
                      <a:r>
                        <a:rPr lang="en-US" sz="1800" b="1">
                          <a:effectLst/>
                          <a:latin typeface="+mn-lt"/>
                          <a:ea typeface="Cambria" charset="0"/>
                          <a:cs typeface="Times New Roman" charset="0"/>
                        </a:rPr>
                        <a:t>Thinking</a:t>
                      </a:r>
                      <a:endParaRPr lang="en-US" sz="1800">
                        <a:effectLst/>
                        <a:latin typeface="+mn-lt"/>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mn-lt"/>
                          <a:ea typeface="Cambria" charset="0"/>
                          <a:cs typeface="Times New Roman" charset="0"/>
                        </a:rPr>
                        <a:t>Students are asked to synthesize the information from the text. They reflect on what has been conveyed in the text use their understanding to make decisions about overall meanings. </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50476860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grpSp>
        <p:nvGrpSpPr>
          <p:cNvPr id="10" name="Group 9"/>
          <p:cNvGrpSpPr/>
          <p:nvPr/>
        </p:nvGrpSpPr>
        <p:grpSpPr>
          <a:xfrm>
            <a:off x="3869990" y="736906"/>
            <a:ext cx="5324857" cy="5252572"/>
            <a:chOff x="3869990" y="736906"/>
            <a:chExt cx="5324857" cy="5252572"/>
          </a:xfrm>
        </p:grpSpPr>
        <p:sp>
          <p:nvSpPr>
            <p:cNvPr id="9" name="Rectangle 8"/>
            <p:cNvSpPr/>
            <p:nvPr/>
          </p:nvSpPr>
          <p:spPr>
            <a:xfrm rot="20894379">
              <a:off x="3869990" y="736906"/>
              <a:ext cx="5324857" cy="5252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52654">
              <a:off x="4042400" y="840595"/>
              <a:ext cx="4980036" cy="5045195"/>
            </a:xfrm>
            <a:prstGeom prst="rect">
              <a:avLst/>
            </a:prstGeom>
          </p:spPr>
        </p:pic>
      </p:grpSp>
    </p:spTree>
    <p:extLst>
      <p:ext uri="{BB962C8B-B14F-4D97-AF65-F5344CB8AC3E}">
        <p14:creationId xmlns:p14="http://schemas.microsoft.com/office/powerpoint/2010/main" val="83297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84" y="284077"/>
            <a:ext cx="7886700" cy="1325563"/>
          </a:xfrm>
        </p:spPr>
        <p:txBody>
          <a:bodyPr/>
          <a:lstStyle/>
          <a:p>
            <a:r>
              <a:rPr lang="en-US" dirty="0" smtClean="0">
                <a:solidFill>
                  <a:schemeClr val="tx1"/>
                </a:solidFill>
              </a:rPr>
              <a:t> Interpersonal Mode</a:t>
            </a:r>
            <a:endParaRPr lang="en-US" dirty="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7" name="Content Placeholder 6"/>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613632" y="2942056"/>
            <a:ext cx="3095625" cy="3095625"/>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028950" y="294205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681689" y="3276584"/>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14" y="467520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9250" y="4718435"/>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754326"/>
          </a:xfrm>
          <a:prstGeom prst="rect">
            <a:avLst/>
          </a:prstGeom>
          <a:noFill/>
        </p:spPr>
        <p:txBody>
          <a:bodyPr wrap="square" rtlCol="0">
            <a:spAutoFit/>
          </a:bodyPr>
          <a:lstStyle/>
          <a:p>
            <a:r>
              <a:rPr lang="en-US" sz="2800"/>
              <a:t>Learners interact and negotiate meaning in spoken, signed, or written conversations to share information, reactions, feelings, and opinions. </a:t>
            </a:r>
          </a:p>
          <a:p>
            <a:endParaRPr lang="en-US" sz="2400"/>
          </a:p>
        </p:txBody>
      </p:sp>
    </p:spTree>
    <p:extLst>
      <p:ext uri="{BB962C8B-B14F-4D97-AF65-F5344CB8AC3E}">
        <p14:creationId xmlns:p14="http://schemas.microsoft.com/office/powerpoint/2010/main" val="72555640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641" y="0"/>
            <a:ext cx="7886700" cy="1325563"/>
          </a:xfrm>
        </p:spPr>
        <p:txBody>
          <a:bodyPr>
            <a:normAutofit/>
          </a:bodyPr>
          <a:lstStyle/>
          <a:p>
            <a:r>
              <a:rPr lang="en-US" sz="3600"/>
              <a:t>Key Strategies to Develop Interpersonal</a:t>
            </a:r>
          </a:p>
        </p:txBody>
      </p:sp>
      <p:sp>
        <p:nvSpPr>
          <p:cNvPr id="5" name="Content Placeholder 4"/>
          <p:cNvSpPr>
            <a:spLocks noGrp="1"/>
          </p:cNvSpPr>
          <p:nvPr>
            <p:ph idx="1"/>
          </p:nvPr>
        </p:nvSpPr>
        <p:spPr>
          <a:xfrm>
            <a:off x="571500" y="4484914"/>
            <a:ext cx="6915150" cy="1871437"/>
          </a:xfrm>
        </p:spPr>
        <p:txBody>
          <a:bodyPr>
            <a:normAutofit lnSpcReduction="10000"/>
          </a:bodyPr>
          <a:lstStyle/>
          <a:p>
            <a:r>
              <a:rPr lang="en-US"/>
              <a:t>Ask questions – students generate questions</a:t>
            </a:r>
          </a:p>
          <a:p>
            <a:r>
              <a:rPr lang="en-US"/>
              <a:t>Work on fluency – students “say more”</a:t>
            </a:r>
          </a:p>
          <a:p>
            <a:r>
              <a:rPr lang="en-US"/>
              <a:t>Practice circumlocution – push students to explain unknown words using other words in the target language</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stretch>
            <a:fillRect/>
          </a:stretch>
        </p:blipFill>
        <p:spPr>
          <a:xfrm>
            <a:off x="1468313" y="1101216"/>
            <a:ext cx="6220960" cy="3281607"/>
          </a:xfrm>
          <a:prstGeom prst="rect">
            <a:avLst/>
          </a:prstGeom>
        </p:spPr>
      </p:pic>
    </p:spTree>
    <p:extLst>
      <p:ext uri="{BB962C8B-B14F-4D97-AF65-F5344CB8AC3E}">
        <p14:creationId xmlns:p14="http://schemas.microsoft.com/office/powerpoint/2010/main" val="190122093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6" name="Title 1"/>
          <p:cNvSpPr>
            <a:spLocks noGrp="1"/>
          </p:cNvSpPr>
          <p:nvPr>
            <p:ph type="title"/>
          </p:nvPr>
        </p:nvSpPr>
        <p:spPr>
          <a:xfrm>
            <a:off x="628650" y="240435"/>
            <a:ext cx="7886700" cy="1325563"/>
          </a:xfrm>
        </p:spPr>
        <p:txBody>
          <a:bodyPr/>
          <a:lstStyle/>
          <a:p>
            <a:r>
              <a:rPr lang="en-US"/>
              <a:t>C’est quoi le huitième continent?</a:t>
            </a:r>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19632076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5"/>
            <a:ext cx="7886700" cy="1325563"/>
          </a:xfrm>
        </p:spPr>
        <p:txBody>
          <a:bodyPr/>
          <a:lstStyle/>
          <a:p>
            <a:r>
              <a:rPr lang="en-US"/>
              <a:t>C’est quoi le huitième continent?</a:t>
            </a:r>
          </a:p>
        </p:txBody>
      </p:sp>
      <p:sp>
        <p:nvSpPr>
          <p:cNvPr id="3" name="Content Placeholder 2"/>
          <p:cNvSpPr>
            <a:spLocks noGrp="1"/>
          </p:cNvSpPr>
          <p:nvPr>
            <p:ph idx="1"/>
          </p:nvPr>
        </p:nvSpPr>
        <p:spPr>
          <a:xfrm>
            <a:off x="734291" y="1302327"/>
            <a:ext cx="7781059" cy="4874636"/>
          </a:xfrm>
        </p:spPr>
        <p:txBody>
          <a:bodyPr>
            <a:normAutofit fontScale="70000" lnSpcReduction="20000"/>
          </a:bodyPr>
          <a:lstStyle/>
          <a:p>
            <a:pPr marL="0" indent="0">
              <a:lnSpc>
                <a:spcPct val="120000"/>
              </a:lnSpc>
              <a:spcBef>
                <a:spcPts val="0"/>
              </a:spcBef>
              <a:spcAft>
                <a:spcPts val="600"/>
              </a:spcAft>
              <a:buNone/>
            </a:pPr>
            <a:r>
              <a:rPr lang="en-US"/>
              <a:t>C’est un contient très différent de l’Afrique, l’Amérique, l’Antarctique, l’Asie, l‘Europe ou l’Océanie. Il ne s’est pas formé il y a millions d’années, mais seulement des dizaines d’années. Comment? À cause des déchets produits par l’activité humaine. Et oui, c’est un continent de déchets ottants qui polluent les océans. Ces ordures arrivent par les cours d’eau ou viennent des plages et des bateaux. Elles sont tenues ensemble par des courants tourbillonnants appelés gyres dans le Paci que Nord, le Paci que Sud, L’Atlantique Nord, L’Atlantique Sud et l’Océan Indien. Le huitième continent est donc formé de 5 poubelles géantes au nom appétissant de soupe de plastique. En 1997 le navigateur Charles Moore a découvert, par hasard, celle du Paci que Nord. Depuis, il est devenu ur- gent de mesurer les effets de cette pollution. Poison mortel pour les animaux : poissons et oiseaux qui avalent du plastique. Alors peut-on rayer de la carte cet encombrant continent? Il faut le déjà surveiller. C’est le projet de l’expédition « Le septième continent » qui explore les 5 gyres de la planète, puis net- toyer les océans par exemple avec l’aspirateur géant du jeune Boyan Slat, prêt à fonctionner en 2016. Mais selon Charles Moore, l’important dans le futur est de réserver les plastiques aux objets qui durent car pour la planète le plastique, ce n’est pas fantastique. Une bouteille mettrait 450 ans à disparaître. Alors dis « Non, merci au sac jetable » et dégaine ton panier durable. </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TextBox 4"/>
          <p:cNvSpPr txBox="1"/>
          <p:nvPr/>
        </p:nvSpPr>
        <p:spPr>
          <a:xfrm>
            <a:off x="1510145" y="6176963"/>
            <a:ext cx="7005205" cy="523220"/>
          </a:xfrm>
          <a:prstGeom prst="rect">
            <a:avLst/>
          </a:prstGeom>
          <a:noFill/>
        </p:spPr>
        <p:txBody>
          <a:bodyPr wrap="square" rtlCol="0">
            <a:spAutoFit/>
          </a:bodyPr>
          <a:lstStyle/>
          <a:p>
            <a:pPr algn="r"/>
            <a:r>
              <a:rPr lang="en-US" sz="1400"/>
              <a:t>http://www.francparler-oif.org/images/stories/ecofiches/03.cest%20quoi%20le%20huitieme%20continent.pdf</a:t>
            </a:r>
          </a:p>
        </p:txBody>
      </p:sp>
    </p:spTree>
    <p:extLst>
      <p:ext uri="{BB962C8B-B14F-4D97-AF65-F5344CB8AC3E}">
        <p14:creationId xmlns:p14="http://schemas.microsoft.com/office/powerpoint/2010/main" val="141105402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stretch>
            <a:fillRect/>
          </a:stretch>
        </p:blipFill>
        <p:spPr>
          <a:xfrm>
            <a:off x="4552950" y="66383"/>
            <a:ext cx="3556000" cy="2286000"/>
          </a:xfrm>
          <a:prstGeom prst="rect">
            <a:avLst/>
          </a:prstGeom>
        </p:spPr>
      </p:pic>
      <p:pic>
        <p:nvPicPr>
          <p:cNvPr id="7" name="Picture 6"/>
          <p:cNvPicPr>
            <a:picLocks noChangeAspect="1"/>
          </p:cNvPicPr>
          <p:nvPr/>
        </p:nvPicPr>
        <p:blipFill>
          <a:blip r:embed="rId3"/>
          <a:stretch>
            <a:fillRect/>
          </a:stretch>
        </p:blipFill>
        <p:spPr>
          <a:xfrm>
            <a:off x="124691" y="2494684"/>
            <a:ext cx="3962400" cy="2057400"/>
          </a:xfrm>
          <a:prstGeom prst="rect">
            <a:avLst/>
          </a:prstGeom>
        </p:spPr>
      </p:pic>
      <p:pic>
        <p:nvPicPr>
          <p:cNvPr id="8" name="Picture 7"/>
          <p:cNvPicPr>
            <a:picLocks noChangeAspect="1"/>
          </p:cNvPicPr>
          <p:nvPr/>
        </p:nvPicPr>
        <p:blipFill>
          <a:blip r:embed="rId4"/>
          <a:stretch>
            <a:fillRect/>
          </a:stretch>
        </p:blipFill>
        <p:spPr>
          <a:xfrm>
            <a:off x="4761922" y="4613853"/>
            <a:ext cx="3721100" cy="2184400"/>
          </a:xfrm>
          <a:prstGeom prst="rect">
            <a:avLst/>
          </a:prstGeom>
        </p:spPr>
      </p:pic>
      <p:pic>
        <p:nvPicPr>
          <p:cNvPr id="9" name="Picture 8"/>
          <p:cNvPicPr>
            <a:picLocks noChangeAspect="1"/>
          </p:cNvPicPr>
          <p:nvPr/>
        </p:nvPicPr>
        <p:blipFill>
          <a:blip r:embed="rId5"/>
          <a:stretch>
            <a:fillRect/>
          </a:stretch>
        </p:blipFill>
        <p:spPr>
          <a:xfrm>
            <a:off x="857250" y="4643583"/>
            <a:ext cx="3695700" cy="2197100"/>
          </a:xfrm>
          <a:prstGeom prst="rect">
            <a:avLst/>
          </a:prstGeom>
        </p:spPr>
      </p:pic>
      <p:pic>
        <p:nvPicPr>
          <p:cNvPr id="10" name="Picture 9"/>
          <p:cNvPicPr>
            <a:picLocks noChangeAspect="1"/>
          </p:cNvPicPr>
          <p:nvPr/>
        </p:nvPicPr>
        <p:blipFill>
          <a:blip r:embed="rId6"/>
          <a:stretch>
            <a:fillRect/>
          </a:stretch>
        </p:blipFill>
        <p:spPr>
          <a:xfrm>
            <a:off x="858982" y="-75047"/>
            <a:ext cx="3352800" cy="2425700"/>
          </a:xfrm>
          <a:prstGeom prst="rect">
            <a:avLst/>
          </a:prstGeom>
        </p:spPr>
      </p:pic>
      <p:pic>
        <p:nvPicPr>
          <p:cNvPr id="12" name="Picture 11"/>
          <p:cNvPicPr>
            <a:picLocks noChangeAspect="1"/>
          </p:cNvPicPr>
          <p:nvPr/>
        </p:nvPicPr>
        <p:blipFill>
          <a:blip r:embed="rId7"/>
          <a:stretch>
            <a:fillRect/>
          </a:stretch>
        </p:blipFill>
        <p:spPr>
          <a:xfrm>
            <a:off x="4980709" y="2422235"/>
            <a:ext cx="4038600" cy="2019300"/>
          </a:xfrm>
          <a:prstGeom prst="rect">
            <a:avLst/>
          </a:prstGeom>
        </p:spPr>
      </p:pic>
      <p:pic>
        <p:nvPicPr>
          <p:cNvPr id="14" name="Picture 13"/>
          <p:cNvPicPr>
            <a:picLocks noChangeAspect="1"/>
          </p:cNvPicPr>
          <p:nvPr/>
        </p:nvPicPr>
        <p:blipFill>
          <a:blip r:embed="rId3"/>
          <a:stretch>
            <a:fillRect/>
          </a:stretch>
        </p:blipFill>
        <p:spPr>
          <a:xfrm>
            <a:off x="110836" y="2403185"/>
            <a:ext cx="3962400" cy="2057400"/>
          </a:xfrm>
          <a:prstGeom prst="rect">
            <a:avLst/>
          </a:prstGeom>
        </p:spPr>
      </p:pic>
    </p:spTree>
    <p:extLst>
      <p:ext uri="{BB962C8B-B14F-4D97-AF65-F5344CB8AC3E}">
        <p14:creationId xmlns:p14="http://schemas.microsoft.com/office/powerpoint/2010/main" val="109988281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p:txBody>
          <a:bodyPr/>
          <a:lstStyle/>
          <a:p>
            <a:r>
              <a:rPr lang="en-US" i="1" dirty="0">
                <a:solidFill>
                  <a:schemeClr val="accent3">
                    <a:lumMod val="40000"/>
                    <a:lumOff val="60000"/>
                  </a:schemeClr>
                </a:solidFill>
              </a:rPr>
              <a:t>Think – Write  - Pair - Share</a:t>
            </a:r>
            <a:endParaRPr lang="en-US" dirty="0">
              <a:solidFill>
                <a:schemeClr val="accent3">
                  <a:lumMod val="40000"/>
                  <a:lumOff val="60000"/>
                </a:schemeClr>
              </a:solidFill>
            </a:endParaRPr>
          </a:p>
        </p:txBody>
      </p:sp>
      <p:sp>
        <p:nvSpPr>
          <p:cNvPr id="5" name="Content Placeholder 4"/>
          <p:cNvSpPr>
            <a:spLocks noGrp="1"/>
          </p:cNvSpPr>
          <p:nvPr>
            <p:ph idx="1"/>
          </p:nvPr>
        </p:nvSpPr>
        <p:spPr/>
        <p:txBody>
          <a:bodyPr>
            <a:normAutofit lnSpcReduction="10000"/>
          </a:bodyPr>
          <a:lstStyle/>
          <a:p>
            <a:pPr marL="0" indent="0">
              <a:lnSpc>
                <a:spcPct val="150000"/>
              </a:lnSpc>
              <a:spcBef>
                <a:spcPts val="0"/>
              </a:spcBef>
              <a:buNone/>
            </a:pPr>
            <a:r>
              <a:rPr lang="en-US" dirty="0">
                <a:solidFill>
                  <a:schemeClr val="tx1">
                    <a:lumMod val="95000"/>
                  </a:schemeClr>
                </a:solidFill>
              </a:rPr>
              <a:t>The teacher poses a problem </a:t>
            </a:r>
          </a:p>
          <a:p>
            <a:pPr marL="0" indent="0">
              <a:lnSpc>
                <a:spcPct val="150000"/>
              </a:lnSpc>
              <a:spcBef>
                <a:spcPts val="0"/>
              </a:spcBef>
              <a:buNone/>
            </a:pPr>
            <a:r>
              <a:rPr lang="en-US" dirty="0">
                <a:solidFill>
                  <a:schemeClr val="tx1">
                    <a:lumMod val="95000"/>
                  </a:schemeClr>
                </a:solidFill>
              </a:rPr>
              <a:t>or presents a topic.  Students </a:t>
            </a:r>
          </a:p>
          <a:p>
            <a:pPr marL="0" indent="0">
              <a:lnSpc>
                <a:spcPct val="150000"/>
              </a:lnSpc>
              <a:spcBef>
                <a:spcPts val="0"/>
              </a:spcBef>
              <a:buNone/>
            </a:pPr>
            <a:r>
              <a:rPr lang="en-US" dirty="0">
                <a:solidFill>
                  <a:schemeClr val="tx1">
                    <a:lumMod val="95000"/>
                  </a:schemeClr>
                </a:solidFill>
              </a:rPr>
              <a:t>are given time to think and may be</a:t>
            </a:r>
          </a:p>
          <a:p>
            <a:pPr marL="0" indent="0">
              <a:lnSpc>
                <a:spcPct val="150000"/>
              </a:lnSpc>
              <a:spcBef>
                <a:spcPts val="0"/>
              </a:spcBef>
              <a:buNone/>
            </a:pPr>
            <a:r>
              <a:rPr lang="en-US" dirty="0">
                <a:solidFill>
                  <a:schemeClr val="tx1">
                    <a:lumMod val="95000"/>
                  </a:schemeClr>
                </a:solidFill>
              </a:rPr>
              <a:t>asked to jot down their thoughts or asked to respond individually using</a:t>
            </a:r>
            <a:r>
              <a:rPr lang="en-US" i="1" dirty="0">
                <a:solidFill>
                  <a:schemeClr val="tx1">
                    <a:lumMod val="95000"/>
                  </a:schemeClr>
                </a:solidFill>
              </a:rPr>
              <a:t> </a:t>
            </a:r>
            <a:r>
              <a:rPr lang="en-US" dirty="0">
                <a:solidFill>
                  <a:schemeClr val="tx1">
                    <a:lumMod val="95000"/>
                  </a:schemeClr>
                </a:solidFill>
              </a:rPr>
              <a:t>tools such as </a:t>
            </a:r>
            <a:r>
              <a:rPr lang="en-US" i="1" dirty="0">
                <a:solidFill>
                  <a:schemeClr val="tx1">
                    <a:lumMod val="95000"/>
                  </a:schemeClr>
                </a:solidFill>
              </a:rPr>
              <a:t>polleverywhere</a:t>
            </a:r>
            <a:r>
              <a:rPr lang="en-US" dirty="0">
                <a:solidFill>
                  <a:schemeClr val="tx1">
                    <a:lumMod val="95000"/>
                  </a:schemeClr>
                </a:solidFill>
              </a:rPr>
              <a:t>. They then pair with another student to discuss the topic or compare responses.  Finally, they share their thoughts with the whole class.</a:t>
            </a:r>
          </a:p>
          <a:p>
            <a:endParaRPr lang="en-US" dirty="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418165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30724" name="Rectangle 3"/>
          <p:cNvSpPr>
            <a:spLocks noGrp="1" noChangeArrowheads="1"/>
          </p:cNvSpPr>
          <p:nvPr>
            <p:ph type="body" idx="4294967295"/>
          </p:nvPr>
        </p:nvSpPr>
        <p:spPr>
          <a:xfrm>
            <a:off x="228600" y="1422402"/>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1800" dirty="0" smtClean="0"/>
              <a:t>Isolated words</a:t>
            </a:r>
          </a:p>
          <a:p>
            <a:pPr eaLnBrk="1" hangingPunct="1">
              <a:lnSpc>
                <a:spcPct val="90000"/>
              </a:lnSpc>
            </a:pPr>
            <a:r>
              <a:rPr lang="en-US" sz="2000" dirty="0" smtClean="0"/>
              <a:t>Words and phrases</a:t>
            </a:r>
          </a:p>
          <a:p>
            <a:pPr eaLnBrk="1" hangingPunct="1">
              <a:lnSpc>
                <a:spcPct val="90000"/>
              </a:lnSpc>
            </a:pPr>
            <a:r>
              <a:rPr lang="en-US" sz="2800" dirty="0" smtClean="0"/>
              <a:t>Discrete sentences</a:t>
            </a:r>
          </a:p>
          <a:p>
            <a:pPr eaLnBrk="1" hangingPunct="1">
              <a:lnSpc>
                <a:spcPct val="90000"/>
              </a:lnSpc>
            </a:pPr>
            <a:r>
              <a:rPr lang="en-US"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524073" cy="769441"/>
          </a:xfrm>
          <a:prstGeom prst="rect">
            <a:avLst/>
          </a:prstGeom>
          <a:noFill/>
        </p:spPr>
        <p:txBody>
          <a:bodyPr wrap="none" rtlCol="0">
            <a:spAutoFit/>
          </a:bodyPr>
          <a:lstStyle/>
          <a:p>
            <a:r>
              <a:rPr lang="en-US" sz="4400">
                <a:solidFill>
                  <a:schemeClr val="accent2"/>
                </a:solidFill>
              </a:rPr>
              <a:t>Text Type</a:t>
            </a: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2064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p:txBody>
          <a:bodyPr/>
          <a:lstStyle/>
          <a:p>
            <a:r>
              <a:rPr lang="en-US" i="1" dirty="0">
                <a:solidFill>
                  <a:schemeClr val="accent3">
                    <a:lumMod val="40000"/>
                    <a:lumOff val="60000"/>
                  </a:schemeClr>
                </a:solidFill>
              </a:rPr>
              <a:t>Numbered Heads Together</a:t>
            </a:r>
            <a:endParaRPr lang="en-US" dirty="0">
              <a:solidFill>
                <a:schemeClr val="accent3">
                  <a:lumMod val="40000"/>
                  <a:lumOff val="60000"/>
                </a:schemeClr>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dirty="0">
                <a:solidFill>
                  <a:schemeClr val="tx1">
                    <a:lumMod val="95000"/>
                  </a:schemeClr>
                </a:solidFill>
              </a:rPr>
              <a:t>Directions:  Students assemble into </a:t>
            </a:r>
          </a:p>
          <a:p>
            <a:pPr marL="0" indent="0">
              <a:lnSpc>
                <a:spcPct val="150000"/>
              </a:lnSpc>
              <a:spcBef>
                <a:spcPts val="0"/>
              </a:spcBef>
              <a:buNone/>
            </a:pPr>
            <a:r>
              <a:rPr lang="en-US" dirty="0">
                <a:solidFill>
                  <a:schemeClr val="tx1">
                    <a:lumMod val="95000"/>
                  </a:schemeClr>
                </a:solidFill>
              </a:rPr>
              <a:t>groups and number off.  The teacher </a:t>
            </a:r>
          </a:p>
          <a:p>
            <a:pPr marL="0" indent="0">
              <a:lnSpc>
                <a:spcPct val="150000"/>
              </a:lnSpc>
              <a:spcBef>
                <a:spcPts val="0"/>
              </a:spcBef>
              <a:buNone/>
            </a:pPr>
            <a:r>
              <a:rPr lang="en-US" dirty="0">
                <a:solidFill>
                  <a:schemeClr val="tx1">
                    <a:lumMod val="95000"/>
                  </a:schemeClr>
                </a:solidFill>
              </a:rPr>
              <a:t>asks a question and tells the groups to </a:t>
            </a:r>
          </a:p>
          <a:p>
            <a:pPr marL="0" indent="0">
              <a:lnSpc>
                <a:spcPct val="150000"/>
              </a:lnSpc>
              <a:spcBef>
                <a:spcPts val="0"/>
              </a:spcBef>
              <a:buNone/>
            </a:pPr>
            <a:r>
              <a:rPr lang="en-US" dirty="0">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dirty="0"/>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5860712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11" descr="coop learning images_2.jpg"/>
          <p:cNvPicPr>
            <a:picLocks noChangeAspect="1"/>
          </p:cNvPicPr>
          <p:nvPr/>
        </p:nvPicPr>
        <p:blipFill>
          <a:blip r:embed="rId3"/>
          <a:srcRect/>
          <a:stretch>
            <a:fillRect/>
          </a:stretch>
        </p:blipFill>
        <p:spPr bwMode="auto">
          <a:xfrm>
            <a:off x="3667919" y="2209800"/>
            <a:ext cx="1498600" cy="3419475"/>
          </a:xfrm>
          <a:prstGeom prst="rect">
            <a:avLst/>
          </a:prstGeom>
          <a:noFill/>
          <a:ln w="9525">
            <a:noFill/>
            <a:miter lim="800000"/>
            <a:headEnd/>
            <a:tailEnd/>
          </a:ln>
        </p:spPr>
      </p:pic>
      <p:pic>
        <p:nvPicPr>
          <p:cNvPr id="67589" name="Picture 12" descr="coop learning images_3.jpg"/>
          <p:cNvPicPr>
            <a:picLocks noChangeAspect="1"/>
          </p:cNvPicPr>
          <p:nvPr/>
        </p:nvPicPr>
        <p:blipFill>
          <a:blip r:embed="rId4"/>
          <a:srcRect/>
          <a:stretch>
            <a:fillRect/>
          </a:stretch>
        </p:blipFill>
        <p:spPr bwMode="auto">
          <a:xfrm>
            <a:off x="533400" y="2514600"/>
            <a:ext cx="2378075" cy="2378075"/>
          </a:xfrm>
          <a:prstGeom prst="rect">
            <a:avLst/>
          </a:prstGeom>
          <a:noFill/>
          <a:ln w="9525">
            <a:noFill/>
            <a:miter lim="800000"/>
            <a:headEnd/>
            <a:tailEnd/>
          </a:ln>
        </p:spPr>
      </p:pic>
      <p:pic>
        <p:nvPicPr>
          <p:cNvPr id="67590" name="Picture 14" descr="4 corners.jpg"/>
          <p:cNvPicPr>
            <a:picLocks noChangeAspect="1"/>
          </p:cNvPicPr>
          <p:nvPr/>
        </p:nvPicPr>
        <p:blipFill>
          <a:blip r:embed="rId5"/>
          <a:srcRect/>
          <a:stretch>
            <a:fillRect/>
          </a:stretch>
        </p:blipFill>
        <p:spPr bwMode="auto">
          <a:xfrm>
            <a:off x="6003925" y="2438400"/>
            <a:ext cx="2378075" cy="2378075"/>
          </a:xfrm>
          <a:prstGeom prst="rect">
            <a:avLst/>
          </a:prstGeom>
          <a:noFill/>
          <a:ln w="9525">
            <a:noFill/>
            <a:miter lim="800000"/>
            <a:headEnd/>
            <a:tailEnd/>
          </a:ln>
        </p:spPr>
      </p:pic>
      <p:sp>
        <p:nvSpPr>
          <p:cNvPr id="67591" name="TextBox 18"/>
          <p:cNvSpPr txBox="1">
            <a:spLocks noChangeArrowheads="1"/>
          </p:cNvSpPr>
          <p:nvPr/>
        </p:nvSpPr>
        <p:spPr bwMode="auto">
          <a:xfrm>
            <a:off x="6019800" y="2514600"/>
            <a:ext cx="330540"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A</a:t>
            </a:r>
          </a:p>
        </p:txBody>
      </p:sp>
      <p:sp>
        <p:nvSpPr>
          <p:cNvPr id="67592" name="TextBox 19"/>
          <p:cNvSpPr txBox="1">
            <a:spLocks noChangeArrowheads="1"/>
          </p:cNvSpPr>
          <p:nvPr/>
        </p:nvSpPr>
        <p:spPr bwMode="auto">
          <a:xfrm>
            <a:off x="7912100" y="25146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B</a:t>
            </a:r>
          </a:p>
        </p:txBody>
      </p:sp>
      <p:sp>
        <p:nvSpPr>
          <p:cNvPr id="67594" name="TextBox 21"/>
          <p:cNvSpPr txBox="1">
            <a:spLocks noChangeArrowheads="1"/>
          </p:cNvSpPr>
          <p:nvPr/>
        </p:nvSpPr>
        <p:spPr bwMode="auto">
          <a:xfrm>
            <a:off x="6019800" y="41910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C</a:t>
            </a:r>
          </a:p>
        </p:txBody>
      </p:sp>
      <p:sp>
        <p:nvSpPr>
          <p:cNvPr id="67595" name="TextBox 22"/>
          <p:cNvSpPr txBox="1">
            <a:spLocks noChangeArrowheads="1"/>
          </p:cNvSpPr>
          <p:nvPr/>
        </p:nvSpPr>
        <p:spPr bwMode="auto">
          <a:xfrm>
            <a:off x="7924800" y="4191000"/>
            <a:ext cx="340158"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D</a:t>
            </a:r>
          </a:p>
        </p:txBody>
      </p:sp>
      <p:sp>
        <p:nvSpPr>
          <p:cNvPr id="67596" name="TextBox 23"/>
          <p:cNvSpPr txBox="1">
            <a:spLocks noChangeArrowheads="1"/>
          </p:cNvSpPr>
          <p:nvPr/>
        </p:nvSpPr>
        <p:spPr bwMode="auto">
          <a:xfrm>
            <a:off x="414886" y="5257800"/>
            <a:ext cx="2613516" cy="461665"/>
          </a:xfrm>
          <a:prstGeom prst="rect">
            <a:avLst/>
          </a:prstGeom>
          <a:noFill/>
          <a:ln w="9525">
            <a:noFill/>
            <a:miter lim="800000"/>
            <a:headEnd/>
            <a:tailEnd/>
          </a:ln>
        </p:spPr>
        <p:txBody>
          <a:bodyPr wrap="none">
            <a:prstTxWarp prst="textNoShape">
              <a:avLst/>
            </a:prstTxWarp>
            <a:spAutoFit/>
          </a:bodyPr>
          <a:lstStyle/>
          <a:p>
            <a:pPr algn="ctr"/>
            <a:r>
              <a:rPr lang="en-US"/>
              <a:t>Inner/Outer Circle</a:t>
            </a:r>
          </a:p>
        </p:txBody>
      </p:sp>
      <p:sp>
        <p:nvSpPr>
          <p:cNvPr id="67597" name="TextBox 25"/>
          <p:cNvSpPr txBox="1">
            <a:spLocks noChangeArrowheads="1"/>
          </p:cNvSpPr>
          <p:nvPr/>
        </p:nvSpPr>
        <p:spPr bwMode="auto">
          <a:xfrm>
            <a:off x="3324162" y="5954713"/>
            <a:ext cx="2186115" cy="461665"/>
          </a:xfrm>
          <a:prstGeom prst="rect">
            <a:avLst/>
          </a:prstGeom>
          <a:noFill/>
          <a:ln w="9525">
            <a:noFill/>
            <a:miter lim="800000"/>
            <a:headEnd/>
            <a:tailEnd/>
          </a:ln>
        </p:spPr>
        <p:txBody>
          <a:bodyPr wrap="none">
            <a:prstTxWarp prst="textNoShape">
              <a:avLst/>
            </a:prstTxWarp>
            <a:spAutoFit/>
          </a:bodyPr>
          <a:lstStyle/>
          <a:p>
            <a:pPr algn="ctr"/>
            <a:r>
              <a:rPr lang="en-US"/>
              <a:t>Rotating Rows</a:t>
            </a:r>
          </a:p>
        </p:txBody>
      </p:sp>
      <p:sp>
        <p:nvSpPr>
          <p:cNvPr id="67598" name="TextBox 26"/>
          <p:cNvSpPr txBox="1">
            <a:spLocks noChangeArrowheads="1"/>
          </p:cNvSpPr>
          <p:nvPr/>
        </p:nvSpPr>
        <p:spPr bwMode="auto">
          <a:xfrm>
            <a:off x="6194131" y="5257800"/>
            <a:ext cx="1997662" cy="461665"/>
          </a:xfrm>
          <a:prstGeom prst="rect">
            <a:avLst/>
          </a:prstGeom>
          <a:noFill/>
          <a:ln w="9525">
            <a:noFill/>
            <a:miter lim="800000"/>
            <a:headEnd/>
            <a:tailEnd/>
          </a:ln>
        </p:spPr>
        <p:txBody>
          <a:bodyPr wrap="none">
            <a:prstTxWarp prst="textNoShape">
              <a:avLst/>
            </a:prstTxWarp>
            <a:spAutoFit/>
          </a:bodyPr>
          <a:lstStyle/>
          <a:p>
            <a:pPr algn="ctr"/>
            <a:r>
              <a:rPr lang="en-US"/>
              <a:t>Four Corners</a:t>
            </a:r>
          </a:p>
        </p:txBody>
      </p:sp>
      <p:sp>
        <p:nvSpPr>
          <p:cNvPr id="4" name="Title 3"/>
          <p:cNvSpPr>
            <a:spLocks noGrp="1"/>
          </p:cNvSpPr>
          <p:nvPr>
            <p:ph type="title"/>
          </p:nvPr>
        </p:nvSpPr>
        <p:spPr/>
        <p:txBody>
          <a:bodyPr/>
          <a:lstStyle/>
          <a:p>
            <a:r>
              <a:rPr lang="en-US" i="1" dirty="0">
                <a:solidFill>
                  <a:schemeClr val="accent4">
                    <a:lumMod val="20000"/>
                    <a:lumOff val="80000"/>
                  </a:schemeClr>
                </a:solidFill>
              </a:rPr>
              <a:t>Working with Random Partners</a:t>
            </a:r>
            <a:endParaRPr lang="en-US" dirty="0">
              <a:solidFill>
                <a:schemeClr val="accent4">
                  <a:lumMod val="20000"/>
                  <a:lumOff val="80000"/>
                </a:schemeClr>
              </a:solidFill>
            </a:endParaRPr>
          </a:p>
        </p:txBody>
      </p:sp>
      <p:sp>
        <p:nvSpPr>
          <p:cNvPr id="2" name="Footer Placeholder 1"/>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3750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5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5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5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p:bldP spid="67592" grpId="0"/>
      <p:bldP spid="67594" grpId="0"/>
      <p:bldP spid="67595" grpId="0"/>
      <p:bldP spid="67597" grpId="0"/>
      <p:bldP spid="6759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48073"/>
            <a:ext cx="7886700" cy="1325563"/>
          </a:xfrm>
        </p:spPr>
        <p:txBody>
          <a:bodyPr>
            <a:normAutofit/>
          </a:bodyPr>
          <a:lstStyle/>
          <a:p>
            <a:r>
              <a:rPr lang="en-US" b="1" dirty="0"/>
              <a:t>Interpersonal Success</a:t>
            </a:r>
          </a:p>
        </p:txBody>
      </p:sp>
      <p:graphicFrame>
        <p:nvGraphicFramePr>
          <p:cNvPr id="8" name="Table 7"/>
          <p:cNvGraphicFramePr>
            <a:graphicFrameLocks noGrp="1"/>
          </p:cNvGraphicFramePr>
          <p:nvPr>
            <p:extLst/>
          </p:nvPr>
        </p:nvGraphicFramePr>
        <p:xfrm>
          <a:off x="203199" y="965200"/>
          <a:ext cx="8826501" cy="5637368"/>
        </p:xfrm>
        <a:graphic>
          <a:graphicData uri="http://schemas.openxmlformats.org/drawingml/2006/table">
            <a:tbl>
              <a:tblPr firstRow="1" firstCol="1" bandRow="1">
                <a:tableStyleId>{B301B821-A1FF-4177-AEE7-76D212191A09}</a:tableStyleId>
              </a:tblPr>
              <a:tblGrid>
                <a:gridCol w="3416301">
                  <a:extLst>
                    <a:ext uri="{9D8B030D-6E8A-4147-A177-3AD203B41FA5}">
                      <a16:colId xmlns:a16="http://schemas.microsoft.com/office/drawing/2014/main" xmlns="" val="20000"/>
                    </a:ext>
                  </a:extLst>
                </a:gridCol>
                <a:gridCol w="1714500">
                  <a:extLst>
                    <a:ext uri="{9D8B030D-6E8A-4147-A177-3AD203B41FA5}">
                      <a16:colId xmlns:a16="http://schemas.microsoft.com/office/drawing/2014/main" xmlns="" val="20001"/>
                    </a:ext>
                  </a:extLst>
                </a:gridCol>
                <a:gridCol w="3695700">
                  <a:extLst>
                    <a:ext uri="{9D8B030D-6E8A-4147-A177-3AD203B41FA5}">
                      <a16:colId xmlns:a16="http://schemas.microsoft.com/office/drawing/2014/main" xmlns="" val="20002"/>
                    </a:ext>
                  </a:extLst>
                </a:gridCol>
              </a:tblGrid>
              <a:tr h="367567">
                <a:tc>
                  <a:txBody>
                    <a:bodyPr/>
                    <a:lstStyle/>
                    <a:p>
                      <a:pPr marL="0" marR="0" algn="ctr">
                        <a:lnSpc>
                          <a:spcPct val="107000"/>
                        </a:lnSpc>
                        <a:spcBef>
                          <a:spcPts val="0"/>
                        </a:spcBef>
                        <a:spcAft>
                          <a:spcPts val="0"/>
                        </a:spcAft>
                      </a:pPr>
                      <a:r>
                        <a:rPr lang="en-US" sz="1800" dirty="0">
                          <a:solidFill>
                            <a:schemeClr val="tx1"/>
                          </a:solidFill>
                          <a:effectLst/>
                        </a:rPr>
                        <a:t>MOVE FROM:</a:t>
                      </a:r>
                      <a:endPar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7000"/>
                        </a:lnSpc>
                        <a:spcBef>
                          <a:spcPts val="0"/>
                        </a:spcBef>
                        <a:spcAft>
                          <a:spcPts val="0"/>
                        </a:spcAft>
                      </a:pPr>
                      <a:r>
                        <a:rPr lang="en-US" sz="1800" dirty="0" smtClean="0">
                          <a:solidFill>
                            <a:schemeClr val="tx1"/>
                          </a:solidFill>
                          <a:effectLst/>
                        </a:rPr>
                        <a:t> 1 </a:t>
                      </a:r>
                      <a:r>
                        <a:rPr lang="en-US" sz="1800" dirty="0">
                          <a:solidFill>
                            <a:schemeClr val="tx1"/>
                          </a:solidFill>
                          <a:effectLst/>
                        </a:rPr>
                        <a:t>– 2 – 3 – 4 – 5 </a:t>
                      </a:r>
                      <a:endPar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07000"/>
                        </a:lnSpc>
                        <a:spcBef>
                          <a:spcPts val="0"/>
                        </a:spcBef>
                        <a:spcAft>
                          <a:spcPts val="0"/>
                        </a:spcAft>
                      </a:pPr>
                      <a:r>
                        <a:rPr lang="en-US" sz="1800">
                          <a:solidFill>
                            <a:schemeClr val="tx1"/>
                          </a:solidFill>
                          <a:effectLst/>
                        </a:rPr>
                        <a:t>MOVE TO:</a:t>
                      </a:r>
                      <a:endParaRPr lang="en-US" sz="180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0"/>
                  </a:ext>
                </a:extLst>
              </a:tr>
              <a:tr h="417957">
                <a:tc>
                  <a:txBody>
                    <a:bodyPr/>
                    <a:lstStyle/>
                    <a:p>
                      <a:pPr marL="0" marR="0">
                        <a:lnSpc>
                          <a:spcPct val="100000"/>
                        </a:lnSpc>
                        <a:spcBef>
                          <a:spcPts val="0"/>
                        </a:spcBef>
                        <a:spcAft>
                          <a:spcPts val="0"/>
                        </a:spcAft>
                      </a:pPr>
                      <a:r>
                        <a:rPr lang="en-US" sz="1600" b="0" dirty="0">
                          <a:effectLst/>
                        </a:rPr>
                        <a:t>Is distracted, does not listen </a:t>
                      </a:r>
                      <a:r>
                        <a:rPr lang="en-US" sz="1600" b="0" dirty="0" smtClean="0">
                          <a:effectLst/>
                        </a:rPr>
                        <a:t>to others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a:effectLst/>
                        </a:rPr>
                        <a:t> </a:t>
                      </a:r>
                      <a:endParaRPr lang="en-US" sz="1600" b="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Listens to others attentively and politely</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1"/>
                  </a:ext>
                </a:extLst>
              </a:tr>
              <a:tr h="562086">
                <a:tc>
                  <a:txBody>
                    <a:bodyPr/>
                    <a:lstStyle/>
                    <a:p>
                      <a:pPr marL="0" marR="0">
                        <a:lnSpc>
                          <a:spcPct val="100000"/>
                        </a:lnSpc>
                        <a:spcBef>
                          <a:spcPts val="0"/>
                        </a:spcBef>
                        <a:spcAft>
                          <a:spcPts val="0"/>
                        </a:spcAft>
                      </a:pPr>
                      <a:r>
                        <a:rPr lang="en-US" sz="1600" b="0" dirty="0">
                          <a:effectLst/>
                        </a:rPr>
                        <a:t>Does not ask any questions to encourage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a:effectLst/>
                        </a:rPr>
                        <a:t> </a:t>
                      </a:r>
                      <a:endParaRPr lang="en-US" sz="1600" b="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Asks questions on topic to encourage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2"/>
                  </a:ext>
                </a:extLst>
              </a:tr>
              <a:tr h="562086">
                <a:tc>
                  <a:txBody>
                    <a:bodyPr/>
                    <a:lstStyle/>
                    <a:p>
                      <a:pPr marL="0" marR="0">
                        <a:lnSpc>
                          <a:spcPct val="100000"/>
                        </a:lnSpc>
                        <a:spcBef>
                          <a:spcPts val="0"/>
                        </a:spcBef>
                        <a:spcAft>
                          <a:spcPts val="0"/>
                        </a:spcAft>
                      </a:pPr>
                      <a:r>
                        <a:rPr lang="en-US" sz="1600" b="0" dirty="0">
                          <a:effectLst/>
                        </a:rPr>
                        <a:t>Does not ask any follow-up questions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Asks follow-up questions related to what someone else said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3"/>
                  </a:ext>
                </a:extLst>
              </a:tr>
              <a:tr h="562086">
                <a:tc>
                  <a:txBody>
                    <a:bodyPr/>
                    <a:lstStyle/>
                    <a:p>
                      <a:pPr marL="0" marR="0">
                        <a:lnSpc>
                          <a:spcPct val="100000"/>
                        </a:lnSpc>
                        <a:spcBef>
                          <a:spcPts val="0"/>
                        </a:spcBef>
                        <a:spcAft>
                          <a:spcPts val="0"/>
                        </a:spcAft>
                      </a:pPr>
                      <a:r>
                        <a:rPr lang="en-US" sz="1600" b="0" dirty="0">
                          <a:effectLst/>
                        </a:rPr>
                        <a:t>Interrupts others, makes rude comments or gestures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Contributes politely and respectfully to the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4"/>
                  </a:ext>
                </a:extLst>
              </a:tr>
              <a:tr h="562086">
                <a:tc>
                  <a:txBody>
                    <a:bodyPr/>
                    <a:lstStyle/>
                    <a:p>
                      <a:pPr marL="0" marR="0">
                        <a:lnSpc>
                          <a:spcPct val="100000"/>
                        </a:lnSpc>
                        <a:spcBef>
                          <a:spcPts val="0"/>
                        </a:spcBef>
                        <a:spcAft>
                          <a:spcPts val="0"/>
                        </a:spcAft>
                      </a:pPr>
                      <a:r>
                        <a:rPr lang="en-US" sz="1600" b="0" dirty="0">
                          <a:effectLst/>
                        </a:rPr>
                        <a:t>Gives single word or short responses with no explanation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Gives responses with details, reasons, explanations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5"/>
                  </a:ext>
                </a:extLst>
              </a:tr>
              <a:tr h="355156">
                <a:tc>
                  <a:txBody>
                    <a:bodyPr/>
                    <a:lstStyle/>
                    <a:p>
                      <a:pPr marL="0" marR="0">
                        <a:lnSpc>
                          <a:spcPct val="100000"/>
                        </a:lnSpc>
                        <a:spcBef>
                          <a:spcPts val="0"/>
                        </a:spcBef>
                        <a:spcAft>
                          <a:spcPts val="0"/>
                        </a:spcAft>
                      </a:pPr>
                      <a:r>
                        <a:rPr lang="en-US" sz="1600" b="0" dirty="0">
                          <a:effectLst/>
                        </a:rPr>
                        <a:t>Does not ask others what they think</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Invites others to share their ideas, opinions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6"/>
                  </a:ext>
                </a:extLst>
              </a:tr>
              <a:tr h="843129">
                <a:tc>
                  <a:txBody>
                    <a:bodyPr/>
                    <a:lstStyle/>
                    <a:p>
                      <a:pPr marL="0" marR="0">
                        <a:lnSpc>
                          <a:spcPct val="100000"/>
                        </a:lnSpc>
                        <a:spcBef>
                          <a:spcPts val="0"/>
                        </a:spcBef>
                        <a:spcAft>
                          <a:spcPts val="0"/>
                        </a:spcAft>
                      </a:pPr>
                      <a:r>
                        <a:rPr lang="en-US" sz="1600" b="0" dirty="0">
                          <a:effectLst/>
                        </a:rPr>
                        <a:t>Does not add any additional information on topic to the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Adds ideas, insights, additional information on topic to make the discussion more interesting</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7"/>
                  </a:ext>
                </a:extLst>
              </a:tr>
              <a:tr h="562086">
                <a:tc>
                  <a:txBody>
                    <a:bodyPr/>
                    <a:lstStyle/>
                    <a:p>
                      <a:pPr marL="0" marR="0">
                        <a:lnSpc>
                          <a:spcPct val="100000"/>
                        </a:lnSpc>
                        <a:spcBef>
                          <a:spcPts val="0"/>
                        </a:spcBef>
                        <a:spcAft>
                          <a:spcPts val="0"/>
                        </a:spcAft>
                      </a:pPr>
                      <a:r>
                        <a:rPr lang="en-US" sz="1600" b="0" dirty="0">
                          <a:effectLst/>
                        </a:rPr>
                        <a:t>Uses English more than the target language</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Uses the target language all of the time</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8"/>
                  </a:ext>
                </a:extLst>
              </a:tr>
              <a:tr h="843129">
                <a:tc>
                  <a:txBody>
                    <a:bodyPr/>
                    <a:lstStyle/>
                    <a:p>
                      <a:pPr marL="0" marR="0">
                        <a:lnSpc>
                          <a:spcPct val="100000"/>
                        </a:lnSpc>
                        <a:spcBef>
                          <a:spcPts val="0"/>
                        </a:spcBef>
                        <a:spcAft>
                          <a:spcPts val="0"/>
                        </a:spcAft>
                      </a:pPr>
                      <a:r>
                        <a:rPr lang="en-US" sz="1600" b="0" dirty="0">
                          <a:effectLst/>
                        </a:rPr>
                        <a:t>Often difficult to understand; cannot rephrase or explain when others don’t understand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Easily understood by others; can rephrase or explain when others don’t understand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9"/>
                  </a:ext>
                </a:extLst>
              </a:tr>
            </a:tbl>
          </a:graphicData>
        </a:graphic>
      </p:graphicFrame>
      <p:sp>
        <p:nvSpPr>
          <p:cNvPr id="9" name="Rectangle 2"/>
          <p:cNvSpPr>
            <a:spLocks noChangeArrowheads="1"/>
          </p:cNvSpPr>
          <p:nvPr/>
        </p:nvSpPr>
        <p:spPr bwMode="auto">
          <a:xfrm>
            <a:off x="1294574" y="2913044"/>
            <a:ext cx="8666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sz="1350"/>
          </a:p>
        </p:txBody>
      </p:sp>
      <p:sp>
        <p:nvSpPr>
          <p:cNvPr id="4" name="TextBox 3"/>
          <p:cNvSpPr txBox="1"/>
          <p:nvPr/>
        </p:nvSpPr>
        <p:spPr>
          <a:xfrm>
            <a:off x="3527260" y="6292690"/>
            <a:ext cx="1724190" cy="369332"/>
          </a:xfrm>
          <a:prstGeom prst="rect">
            <a:avLst/>
          </a:prstGeom>
          <a:noFill/>
        </p:spPr>
        <p:txBody>
          <a:bodyPr wrap="none" rtlCol="0">
            <a:spAutoFit/>
          </a:bodyPr>
          <a:lstStyle/>
          <a:p>
            <a:r>
              <a:rPr lang="en-US">
                <a:solidFill>
                  <a:schemeClr val="bg1"/>
                </a:solidFill>
              </a:rPr>
              <a:t>Donna Clementi</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3676291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Strategies</a:t>
            </a:r>
          </a:p>
        </p:txBody>
      </p:sp>
      <p:sp>
        <p:nvSpPr>
          <p:cNvPr id="5" name="Content Placeholder 4"/>
          <p:cNvSpPr>
            <a:spLocks noGrp="1"/>
          </p:cNvSpPr>
          <p:nvPr>
            <p:ph idx="1"/>
          </p:nvPr>
        </p:nvSpPr>
        <p:spPr/>
        <p:txBody>
          <a:bodyPr/>
          <a:lstStyle/>
          <a:p>
            <a:r>
              <a:rPr lang="en-US"/>
              <a:t>Create groups of 3, identify a target – asking follow-up questions or a line from the rubric, third person listens to 2 people talk, 3</a:t>
            </a:r>
            <a:r>
              <a:rPr lang="en-US" baseline="30000"/>
              <a:t>rd</a:t>
            </a:r>
            <a:r>
              <a:rPr lang="en-US"/>
              <a:t> person then gives words, phrases, questions that would improve performance</a:t>
            </a:r>
          </a:p>
          <a:p>
            <a:r>
              <a:rPr lang="en-US"/>
              <a:t>Pair of students record their conversation, they then transcribe what they said and identify other words, phrases, questions that they could have added, they note the number of seconds they spoke, then they do it again and note the time of the conversation, if number of seconds increases, they should feel successful. </a:t>
            </a:r>
          </a:p>
          <a:p>
            <a:pPr marL="0" indent="0">
              <a:buNone/>
            </a:pPr>
            <a:endParaRPr lang="en-US"/>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554241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512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3837" y="3336073"/>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5"/>
          <a:srcRect/>
          <a:stretch>
            <a:fillRect/>
          </a:stretch>
        </p:blipFill>
        <p:spPr bwMode="auto">
          <a:xfrm>
            <a:off x="703060" y="3696192"/>
            <a:ext cx="2523744" cy="2433638"/>
          </a:xfrm>
          <a:prstGeom prst="rect">
            <a:avLst/>
          </a:prstGeom>
          <a:noFill/>
        </p:spPr>
      </p:pic>
      <p:sp>
        <p:nvSpPr>
          <p:cNvPr id="8" name="TextBox 7"/>
          <p:cNvSpPr txBox="1"/>
          <p:nvPr/>
        </p:nvSpPr>
        <p:spPr>
          <a:xfrm>
            <a:off x="533399" y="1672866"/>
            <a:ext cx="8248557" cy="1569660"/>
          </a:xfrm>
          <a:prstGeom prst="rect">
            <a:avLst/>
          </a:prstGeom>
          <a:noFill/>
        </p:spPr>
        <p:txBody>
          <a:bodyPr wrap="square" rtlCol="0">
            <a:spAutoFit/>
          </a:bodyPr>
          <a:lstStyle/>
          <a:p>
            <a:r>
              <a:rPr lang="en-US" sz="2400"/>
              <a:t>Learners present information, concepts, and ideas to inform, explain, persuade, and narrate on a variety of topics using appropriate media and adpating to various audiences of listeners, readers, or viewers. </a:t>
            </a:r>
          </a:p>
        </p:txBody>
      </p:sp>
    </p:spTree>
    <p:extLst>
      <p:ext uri="{BB962C8B-B14F-4D97-AF65-F5344CB8AC3E}">
        <p14:creationId xmlns:p14="http://schemas.microsoft.com/office/powerpoint/2010/main" val="9078871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227388" y="2133600"/>
            <a:ext cx="5497512" cy="1508105"/>
          </a:xfrm>
          <a:prstGeom prst="rect">
            <a:avLst/>
          </a:prstGeom>
          <a:noFill/>
          <a:ln w="9525">
            <a:noFill/>
            <a:miter lim="800000"/>
            <a:headEnd/>
            <a:tailEnd/>
          </a:ln>
        </p:spPr>
        <p:txBody>
          <a:bodyPr>
            <a:prstTxWarp prst="textNoShape">
              <a:avLst/>
            </a:prstTxWarp>
            <a:spAutoFit/>
          </a:bodyPr>
          <a:lstStyle/>
          <a:p>
            <a:pPr indent="274320">
              <a:spcAft>
                <a:spcPts val="1200"/>
              </a:spcAft>
              <a:buFont typeface="Arial"/>
              <a:buChar char="•"/>
              <a:defRPr/>
            </a:pPr>
            <a:r>
              <a:rPr lang="en-US" sz="2400">
                <a:solidFill>
                  <a:schemeClr val="accent2"/>
                </a:solidFill>
                <a:ea typeface="ＭＳ Ｐゴシック" charset="-128"/>
                <a:cs typeface="Calibri"/>
              </a:rPr>
              <a:t>Read like a writer.</a:t>
            </a:r>
          </a:p>
          <a:p>
            <a:pPr indent="-274320">
              <a:spcAft>
                <a:spcPts val="1200"/>
              </a:spcAft>
              <a:buFont typeface="Arial"/>
              <a:buChar char="•"/>
              <a:defRPr/>
            </a:pPr>
            <a:r>
              <a:rPr lang="en-US" sz="2400">
                <a:solidFill>
                  <a:schemeClr val="accent2"/>
                </a:solidFill>
                <a:ea typeface="ＭＳ Ｐゴシック" charset="-128"/>
                <a:cs typeface="Calibri"/>
              </a:rPr>
              <a:t>“Steal” characteristics of good text.</a:t>
            </a:r>
          </a:p>
          <a:p>
            <a:pPr indent="274320">
              <a:spcAft>
                <a:spcPts val="1200"/>
              </a:spcAft>
              <a:buFont typeface="Arial"/>
              <a:buChar char="•"/>
              <a:defRPr/>
            </a:pPr>
            <a:r>
              <a:rPr lang="en-US" sz="2400">
                <a:solidFill>
                  <a:schemeClr val="accent2"/>
                </a:solidFill>
                <a:ea typeface="ＭＳ Ｐゴシック" charset="-128"/>
                <a:cs typeface="Calibri"/>
              </a:rPr>
              <a:t>Imitate familiar genres.</a:t>
            </a:r>
          </a:p>
        </p:txBody>
      </p:sp>
      <p:sp>
        <p:nvSpPr>
          <p:cNvPr id="205828" name="TextBox 6"/>
          <p:cNvSpPr txBox="1">
            <a:spLocks noChangeArrowheads="1"/>
          </p:cNvSpPr>
          <p:nvPr/>
        </p:nvSpPr>
        <p:spPr bwMode="auto">
          <a:xfrm>
            <a:off x="609600" y="5638800"/>
            <a:ext cx="184150" cy="584200"/>
          </a:xfrm>
          <a:prstGeom prst="rect">
            <a:avLst/>
          </a:prstGeom>
          <a:noFill/>
          <a:ln w="9525">
            <a:noFill/>
            <a:miter lim="800000"/>
            <a:headEnd/>
            <a:tailEnd/>
          </a:ln>
        </p:spPr>
        <p:txBody>
          <a:bodyPr wrap="none">
            <a:prstTxWarp prst="textNoShape">
              <a:avLst/>
            </a:prstTxWarp>
            <a:spAutoFit/>
          </a:bodyPr>
          <a:lstStyle/>
          <a:p>
            <a:endParaRPr lang="en-US"/>
          </a:p>
        </p:txBody>
      </p:sp>
      <p:sp>
        <p:nvSpPr>
          <p:cNvPr id="205829" name="TextBox 7"/>
          <p:cNvSpPr txBox="1">
            <a:spLocks noChangeArrowheads="1"/>
          </p:cNvSpPr>
          <p:nvPr/>
        </p:nvSpPr>
        <p:spPr bwMode="auto">
          <a:xfrm>
            <a:off x="533400" y="4343400"/>
            <a:ext cx="8382000" cy="1938992"/>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Keep a writing log.  Write about the writing itself. Copy interesting sentences and comment on what makes them effective. Consider how the author gets the reader’s attention. Think about how you might use a certain technique. </a:t>
            </a:r>
          </a:p>
          <a:p>
            <a:endParaRPr lang="en-US" sz="2400">
              <a:ea typeface="Calibri" pitchFamily="-112" charset="0"/>
              <a:cs typeface="Calibri" pitchFamily="-112" charset="0"/>
            </a:endParaRPr>
          </a:p>
        </p:txBody>
      </p:sp>
      <p:pic>
        <p:nvPicPr>
          <p:cNvPr id="205830" name="Picture 6" descr="Writer1.jpg"/>
          <p:cNvPicPr>
            <a:picLocks noChangeAspect="1"/>
          </p:cNvPicPr>
          <p:nvPr/>
        </p:nvPicPr>
        <p:blipFill>
          <a:blip r:embed="rId3"/>
          <a:srcRect/>
          <a:stretch>
            <a:fillRect/>
          </a:stretch>
        </p:blipFill>
        <p:spPr bwMode="auto">
          <a:xfrm>
            <a:off x="203200" y="1966913"/>
            <a:ext cx="2649538" cy="1792287"/>
          </a:xfrm>
          <a:prstGeom prst="rect">
            <a:avLst/>
          </a:prstGeom>
          <a:noFill/>
          <a:ln w="9525">
            <a:noFill/>
            <a:miter lim="800000"/>
            <a:headEnd/>
            <a:tailEnd/>
          </a:ln>
        </p:spPr>
      </p:pic>
      <p:sp>
        <p:nvSpPr>
          <p:cNvPr id="11" name="Title 10"/>
          <p:cNvSpPr>
            <a:spLocks noGrp="1"/>
          </p:cNvSpPr>
          <p:nvPr>
            <p:ph type="title"/>
          </p:nvPr>
        </p:nvSpPr>
        <p:spPr/>
        <p:txBody>
          <a:bodyPr>
            <a:normAutofit/>
          </a:bodyPr>
          <a:lstStyle/>
          <a:p>
            <a:r>
              <a:rPr lang="en-US" sz="3600">
                <a:latin typeface="Calibri" pitchFamily="-112" charset="0"/>
                <a:ea typeface="Calibri" pitchFamily="-112" charset="0"/>
                <a:cs typeface="Calibri" pitchFamily="-112" charset="0"/>
              </a:rPr>
              <a:t>Writers consume more than they produce.</a:t>
            </a:r>
            <a:endParaRPr lang="en-US" sz="3600"/>
          </a:p>
        </p:txBody>
      </p:sp>
      <p:sp>
        <p:nvSpPr>
          <p:cNvPr id="205832"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4845332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Found Poems</a:t>
            </a:r>
            <a:endParaRPr lang="en-US" dirty="0"/>
          </a:p>
        </p:txBody>
      </p:sp>
      <p:sp>
        <p:nvSpPr>
          <p:cNvPr id="3" name="Content Placeholder 2"/>
          <p:cNvSpPr>
            <a:spLocks noGrp="1"/>
          </p:cNvSpPr>
          <p:nvPr>
            <p:ph idx="1"/>
          </p:nvPr>
        </p:nvSpPr>
        <p:spPr>
          <a:xfrm>
            <a:off x="788300" y="1457325"/>
            <a:ext cx="7567400" cy="2098675"/>
          </a:xfrm>
        </p:spPr>
        <p:txBody>
          <a:bodyPr/>
          <a:lstStyle/>
          <a:p>
            <a:r>
              <a:rPr lang="en-US" dirty="0" smtClean="0"/>
              <a:t>Students select a certain number of key words or phrases. </a:t>
            </a:r>
          </a:p>
          <a:p>
            <a:r>
              <a:rPr lang="en-US" dirty="0" smtClean="0"/>
              <a:t>They copy those words or phrases onto separate slips of paper. </a:t>
            </a:r>
          </a:p>
          <a:p>
            <a:r>
              <a:rPr lang="en-US" dirty="0" smtClean="0"/>
              <a:t>Those words or phrases are arranged into a new “poem”.</a:t>
            </a:r>
          </a:p>
          <a:p>
            <a:endParaRPr lang="en-US" dirty="0" smtClean="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6" name="TextBox 5"/>
          <p:cNvSpPr txBox="1"/>
          <p:nvPr/>
        </p:nvSpPr>
        <p:spPr>
          <a:xfrm>
            <a:off x="3235926" y="6176963"/>
            <a:ext cx="5654074" cy="369332"/>
          </a:xfrm>
          <a:prstGeom prst="rect">
            <a:avLst/>
          </a:prstGeom>
          <a:noFill/>
        </p:spPr>
        <p:txBody>
          <a:bodyPr wrap="square" rtlCol="0">
            <a:spAutoFit/>
          </a:bodyPr>
          <a:lstStyle/>
          <a:p>
            <a:r>
              <a:rPr lang="en-US" dirty="0" smtClean="0"/>
              <a:t>The Language Rich Classroom, </a:t>
            </a:r>
            <a:r>
              <a:rPr lang="en-US" dirty="0" err="1" smtClean="0"/>
              <a:t>Himmele</a:t>
            </a:r>
            <a:r>
              <a:rPr lang="en-US" dirty="0" smtClean="0"/>
              <a:t> &amp; </a:t>
            </a:r>
            <a:r>
              <a:rPr lang="en-US" dirty="0" err="1" smtClean="0"/>
              <a:t>Himmele</a:t>
            </a:r>
            <a:endParaRPr lang="en-US" dirty="0"/>
          </a:p>
        </p:txBody>
      </p:sp>
      <p:sp>
        <p:nvSpPr>
          <p:cNvPr id="7" name="TextBox 6"/>
          <p:cNvSpPr txBox="1"/>
          <p:nvPr/>
        </p:nvSpPr>
        <p:spPr>
          <a:xfrm>
            <a:off x="3441700" y="3771900"/>
            <a:ext cx="5073650" cy="1938992"/>
          </a:xfrm>
          <a:prstGeom prst="rect">
            <a:avLst/>
          </a:prstGeom>
          <a:solidFill>
            <a:schemeClr val="accent2"/>
          </a:solidFill>
        </p:spPr>
        <p:txBody>
          <a:bodyPr wrap="square" rtlCol="0">
            <a:spAutoFit/>
          </a:bodyPr>
          <a:lstStyle/>
          <a:p>
            <a:pPr algn="ctr"/>
            <a:r>
              <a:rPr lang="en-US" sz="2400" dirty="0">
                <a:solidFill>
                  <a:schemeClr val="bg1"/>
                </a:solidFill>
              </a:rPr>
              <a:t>Frederick Douglass</a:t>
            </a:r>
          </a:p>
          <a:p>
            <a:pPr algn="ctr"/>
            <a:r>
              <a:rPr lang="en-US" sz="2400" dirty="0">
                <a:solidFill>
                  <a:schemeClr val="bg1"/>
                </a:solidFill>
              </a:rPr>
              <a:t>Freedom Bound —Barely 16</a:t>
            </a:r>
          </a:p>
          <a:p>
            <a:pPr algn="ctr"/>
            <a:r>
              <a:rPr lang="en-US" sz="2400" dirty="0">
                <a:solidFill>
                  <a:schemeClr val="bg1"/>
                </a:solidFill>
              </a:rPr>
              <a:t>Freedom bound—Headed for trouble</a:t>
            </a:r>
          </a:p>
          <a:p>
            <a:pPr algn="ctr"/>
            <a:r>
              <a:rPr lang="en-US" sz="2400" dirty="0">
                <a:solidFill>
                  <a:schemeClr val="bg1"/>
                </a:solidFill>
              </a:rPr>
              <a:t>Freedom bound—</a:t>
            </a:r>
            <a:r>
              <a:rPr lang="is-IS" sz="2400" dirty="0">
                <a:solidFill>
                  <a:schemeClr val="bg1"/>
                </a:solidFill>
              </a:rPr>
              <a:t>…...</a:t>
            </a:r>
          </a:p>
          <a:p>
            <a:pPr algn="ctr"/>
            <a:r>
              <a:rPr lang="is-IS" sz="2400" dirty="0">
                <a:solidFill>
                  <a:schemeClr val="bg1"/>
                </a:solidFill>
              </a:rPr>
              <a:t>Freedom bound—A free man!</a:t>
            </a:r>
            <a:endParaRPr lang="en-US" sz="2400" dirty="0">
              <a:solidFill>
                <a:schemeClr val="bg1"/>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76" y="3793192"/>
            <a:ext cx="1524000" cy="1917700"/>
          </a:xfrm>
          <a:prstGeom prst="rect">
            <a:avLst/>
          </a:prstGeom>
        </p:spPr>
      </p:pic>
    </p:spTree>
    <p:extLst>
      <p:ext uri="{BB962C8B-B14F-4D97-AF65-F5344CB8AC3E}">
        <p14:creationId xmlns:p14="http://schemas.microsoft.com/office/powerpoint/2010/main" val="107114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Content-Based “I Am” Poems</a:t>
            </a:r>
            <a:endParaRPr lang="en-US" dirty="0"/>
          </a:p>
        </p:txBody>
      </p:sp>
      <p:sp>
        <p:nvSpPr>
          <p:cNvPr id="8" name="Text Placeholder 7"/>
          <p:cNvSpPr>
            <a:spLocks noGrp="1"/>
          </p:cNvSpPr>
          <p:nvPr>
            <p:ph type="body" idx="1"/>
          </p:nvPr>
        </p:nvSpPr>
        <p:spPr>
          <a:xfrm>
            <a:off x="840000" y="1312863"/>
            <a:ext cx="3768912" cy="823912"/>
          </a:xfrm>
        </p:spPr>
        <p:txBody>
          <a:bodyPr/>
          <a:lstStyle/>
          <a:p>
            <a:pPr algn="ctr">
              <a:lnSpc>
                <a:spcPct val="100000"/>
              </a:lnSpc>
              <a:spcBef>
                <a:spcPts val="0"/>
              </a:spcBef>
            </a:pPr>
            <a:r>
              <a:rPr lang="en-US" sz="2800" dirty="0" smtClean="0">
                <a:solidFill>
                  <a:schemeClr val="accent4">
                    <a:lumMod val="20000"/>
                    <a:lumOff val="80000"/>
                  </a:schemeClr>
                </a:solidFill>
              </a:rPr>
              <a:t>Science Example	</a:t>
            </a:r>
            <a:endParaRPr lang="en-US" sz="2800" dirty="0">
              <a:solidFill>
                <a:schemeClr val="accent4">
                  <a:lumMod val="20000"/>
                  <a:lumOff val="80000"/>
                </a:schemeClr>
              </a:solidFill>
            </a:endParaRPr>
          </a:p>
        </p:txBody>
      </p:sp>
      <p:sp>
        <p:nvSpPr>
          <p:cNvPr id="9" name="Content Placeholder 8"/>
          <p:cNvSpPr>
            <a:spLocks noGrp="1"/>
          </p:cNvSpPr>
          <p:nvPr>
            <p:ph sz="half" idx="2"/>
          </p:nvPr>
        </p:nvSpPr>
        <p:spPr/>
        <p:txBody>
          <a:bodyPr/>
          <a:lstStyle/>
          <a:p>
            <a:pPr marL="0" indent="0">
              <a:buNone/>
            </a:pPr>
            <a:r>
              <a:rPr lang="en-US" dirty="0" smtClean="0"/>
              <a:t>I am a dormant volcano.</a:t>
            </a:r>
          </a:p>
          <a:p>
            <a:pPr marL="0" indent="0">
              <a:buNone/>
            </a:pPr>
            <a:r>
              <a:rPr lang="en-US" dirty="0" smtClean="0"/>
              <a:t>I wonder when my time will come. </a:t>
            </a:r>
          </a:p>
          <a:p>
            <a:pPr marL="0" indent="0">
              <a:buNone/>
            </a:pPr>
            <a:r>
              <a:rPr lang="en-US" dirty="0" smtClean="0"/>
              <a:t>I hear a rumbling beneath the Earth’s surface. </a:t>
            </a:r>
          </a:p>
          <a:p>
            <a:pPr marL="0" indent="0">
              <a:buNone/>
            </a:pPr>
            <a:r>
              <a:rPr lang="en-US" dirty="0" smtClean="0"/>
              <a:t>I see the clouds out of my vast crater. </a:t>
            </a:r>
          </a:p>
          <a:p>
            <a:pPr marL="0" indent="0">
              <a:buNone/>
            </a:pPr>
            <a:r>
              <a:rPr lang="en-US" dirty="0" smtClean="0"/>
              <a:t>I want to explode!</a:t>
            </a:r>
          </a:p>
          <a:p>
            <a:pPr marL="0" indent="0">
              <a:buNone/>
            </a:pPr>
            <a:r>
              <a:rPr lang="en-US" dirty="0" smtClean="0"/>
              <a:t>I am a dormant volcano. </a:t>
            </a:r>
            <a:endParaRPr lang="en-US" dirty="0"/>
          </a:p>
        </p:txBody>
      </p:sp>
      <p:sp>
        <p:nvSpPr>
          <p:cNvPr id="10" name="Text Placeholder 9"/>
          <p:cNvSpPr>
            <a:spLocks noGrp="1"/>
          </p:cNvSpPr>
          <p:nvPr>
            <p:ph type="body" sz="quarter" idx="3"/>
          </p:nvPr>
        </p:nvSpPr>
        <p:spPr>
          <a:xfrm>
            <a:off x="4739880" y="1312863"/>
            <a:ext cx="3776661" cy="823912"/>
          </a:xfrm>
        </p:spPr>
        <p:txBody>
          <a:bodyPr>
            <a:normAutofit/>
          </a:bodyPr>
          <a:lstStyle/>
          <a:p>
            <a:pPr algn="ctr"/>
            <a:r>
              <a:rPr lang="en-US" sz="2800" dirty="0" smtClean="0">
                <a:solidFill>
                  <a:schemeClr val="accent4">
                    <a:lumMod val="20000"/>
                    <a:lumOff val="80000"/>
                  </a:schemeClr>
                </a:solidFill>
              </a:rPr>
              <a:t>Social Studies Example</a:t>
            </a:r>
            <a:endParaRPr lang="en-US" sz="2800" dirty="0">
              <a:solidFill>
                <a:schemeClr val="accent4">
                  <a:lumMod val="20000"/>
                  <a:lumOff val="80000"/>
                </a:schemeClr>
              </a:solidFill>
            </a:endParaRPr>
          </a:p>
        </p:txBody>
      </p:sp>
      <p:sp>
        <p:nvSpPr>
          <p:cNvPr id="11" name="Content Placeholder 10"/>
          <p:cNvSpPr>
            <a:spLocks noGrp="1"/>
          </p:cNvSpPr>
          <p:nvPr>
            <p:ph sz="quarter" idx="4"/>
          </p:nvPr>
        </p:nvSpPr>
        <p:spPr/>
        <p:txBody>
          <a:bodyPr>
            <a:normAutofit lnSpcReduction="10000"/>
          </a:bodyPr>
          <a:lstStyle/>
          <a:p>
            <a:pPr marL="0" indent="0">
              <a:buNone/>
            </a:pPr>
            <a:r>
              <a:rPr lang="en-US" dirty="0" smtClean="0"/>
              <a:t>I am a wealthy Pompeii villager</a:t>
            </a:r>
          </a:p>
          <a:p>
            <a:pPr marL="0" indent="0">
              <a:buNone/>
            </a:pPr>
            <a:r>
              <a:rPr lang="en-US" dirty="0" smtClean="0"/>
              <a:t>I wonder what the future of this great city holds</a:t>
            </a:r>
          </a:p>
          <a:p>
            <a:pPr marL="0" indent="0">
              <a:buNone/>
            </a:pPr>
            <a:r>
              <a:rPr lang="en-US" dirty="0" smtClean="0"/>
              <a:t>I hear an explosion</a:t>
            </a:r>
          </a:p>
          <a:p>
            <a:pPr marL="0" indent="0">
              <a:buNone/>
            </a:pPr>
            <a:r>
              <a:rPr lang="en-US" dirty="0" smtClean="0"/>
              <a:t>I see pumice, ash and panic</a:t>
            </a:r>
          </a:p>
          <a:p>
            <a:pPr marL="0" indent="0">
              <a:buNone/>
            </a:pPr>
            <a:r>
              <a:rPr lang="en-US" dirty="0" smtClean="0"/>
              <a:t>I want to escape this catastrophe</a:t>
            </a:r>
          </a:p>
          <a:p>
            <a:pPr marL="0" indent="0">
              <a:buNone/>
            </a:pPr>
            <a:r>
              <a:rPr lang="en-US" dirty="0" smtClean="0"/>
              <a:t>I am a wealthy Pompeii villager</a:t>
            </a:r>
          </a:p>
        </p:txBody>
      </p:sp>
      <p:sp>
        <p:nvSpPr>
          <p:cNvPr id="5" name="Footer Placeholder 4"/>
          <p:cNvSpPr>
            <a:spLocks noGrp="1"/>
          </p:cNvSpPr>
          <p:nvPr>
            <p:ph type="ftr" sz="quarter" idx="11"/>
          </p:nvPr>
        </p:nvSpPr>
        <p:spPr>
          <a:xfrm>
            <a:off x="222250" y="6350715"/>
            <a:ext cx="3086100" cy="365125"/>
          </a:xfrm>
        </p:spPr>
        <p:txBody>
          <a:bodyPr/>
          <a:lstStyle/>
          <a:p>
            <a:pPr algn="l"/>
            <a:r>
              <a:rPr lang="en-US" dirty="0" smtClean="0"/>
              <a:t>Laura Terrill</a:t>
            </a:r>
            <a:endParaRPr lang="en-US" dirty="0"/>
          </a:p>
        </p:txBody>
      </p:sp>
      <p:sp>
        <p:nvSpPr>
          <p:cNvPr id="12" name="TextBox 11"/>
          <p:cNvSpPr txBox="1"/>
          <p:nvPr/>
        </p:nvSpPr>
        <p:spPr>
          <a:xfrm>
            <a:off x="5467080" y="6192620"/>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Tree>
    <p:extLst>
      <p:ext uri="{BB962C8B-B14F-4D97-AF65-F5344CB8AC3E}">
        <p14:creationId xmlns:p14="http://schemas.microsoft.com/office/powerpoint/2010/main" val="34293774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481638" y="3148335"/>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514600" y="2895600"/>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581400"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879940"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819400"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427788"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0" y="226219"/>
            <a:ext cx="7886700" cy="1325563"/>
          </a:xfrm>
        </p:spPr>
        <p:txBody>
          <a:bodyPr>
            <a:noAutofit/>
          </a:bodyPr>
          <a:lstStyle/>
          <a:p>
            <a:r>
              <a:rPr lang="en-US" sz="3200">
                <a:solidFill>
                  <a:schemeClr val="tx1"/>
                </a:solidFill>
              </a:rPr>
              <a:t>Inquiry should inform writing throughout the process</a:t>
            </a:r>
          </a:p>
        </p:txBody>
      </p:sp>
      <p:sp>
        <p:nvSpPr>
          <p:cNvPr id="16" name="Footer Placeholder 15"/>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402865827"/>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439" y="6090510"/>
            <a:ext cx="8752861" cy="584776"/>
          </a:xfrm>
          <a:prstGeom prst="rect">
            <a:avLst/>
          </a:prstGeom>
          <a:noFill/>
        </p:spPr>
        <p:txBody>
          <a:bodyPr wrap="square" rtlCol="0">
            <a:spAutoFit/>
          </a:bodyPr>
          <a:lstStyle/>
          <a:p>
            <a:pPr algn="r"/>
            <a:r>
              <a:rPr lang="en-US" sz="1600">
                <a:solidFill>
                  <a:srgbClr val="FFFFFF"/>
                </a:solidFill>
                <a:latin typeface="Cambria"/>
                <a:cs typeface="Cambria"/>
              </a:rPr>
              <a:t>Grant Wiggins, 7 Keys to Effective Feedback, </a:t>
            </a:r>
          </a:p>
          <a:p>
            <a:pPr algn="r"/>
            <a:r>
              <a:rPr lang="en-US" sz="1600">
                <a:solidFill>
                  <a:srgbClr val="FFFFFF"/>
                </a:solidFill>
                <a:latin typeface="Cambria"/>
                <a:cs typeface="Cambria"/>
              </a:rPr>
              <a:t>Educational Leadership, September 2012</a:t>
            </a:r>
          </a:p>
        </p:txBody>
      </p:sp>
      <p:sp>
        <p:nvSpPr>
          <p:cNvPr id="6" name="TextBox 5"/>
          <p:cNvSpPr txBox="1"/>
          <p:nvPr/>
        </p:nvSpPr>
        <p:spPr>
          <a:xfrm>
            <a:off x="647700" y="2681897"/>
            <a:ext cx="7937500" cy="2677656"/>
          </a:xfrm>
          <a:prstGeom prst="rect">
            <a:avLst/>
          </a:prstGeom>
          <a:solidFill>
            <a:schemeClr val="accent4">
              <a:lumMod val="20000"/>
              <a:lumOff val="80000"/>
            </a:schemeClr>
          </a:solidFill>
        </p:spPr>
        <p:txBody>
          <a:bodyPr wrap="square" rtlCol="0">
            <a:spAutoFit/>
          </a:bodyPr>
          <a:lstStyle/>
          <a:p>
            <a:pPr algn="ctr"/>
            <a:r>
              <a:rPr lang="en-US" sz="2400">
                <a:solidFill>
                  <a:schemeClr val="bg1"/>
                </a:solidFill>
                <a:latin typeface="Cambria"/>
                <a:cs typeface="Cambria"/>
              </a:rPr>
              <a:t>Advice, evaluation, grades—none of these provide the descriptive information that students need to reach their goals…..Whether feedback is just there to be grasped or is provided by another person, helpful feedback is goal-referenced; tangible and transparent; actionable; user-friendly (specific and personalized); timely; ongoing; and consistent. </a:t>
            </a:r>
          </a:p>
        </p:txBody>
      </p:sp>
      <p:pic>
        <p:nvPicPr>
          <p:cNvPr id="5" name="Picture 4" descr="Unknown-2.jpeg"/>
          <p:cNvPicPr>
            <a:picLocks noChangeAspect="1"/>
          </p:cNvPicPr>
          <p:nvPr/>
        </p:nvPicPr>
        <p:blipFill>
          <a:blip r:embed="rId2"/>
          <a:stretch>
            <a:fillRect/>
          </a:stretch>
        </p:blipFill>
        <p:spPr>
          <a:xfrm>
            <a:off x="2266950" y="596900"/>
            <a:ext cx="4699000" cy="1727200"/>
          </a:xfrm>
          <a:prstGeom prst="rect">
            <a:avLst/>
          </a:prstGeom>
        </p:spPr>
      </p:pic>
      <p:sp>
        <p:nvSpPr>
          <p:cNvPr id="8" name="Footer Placeholder 7"/>
          <p:cNvSpPr>
            <a:spLocks noGrp="1"/>
          </p:cNvSpPr>
          <p:nvPr>
            <p:ph type="ftr" sz="quarter" idx="11"/>
          </p:nvPr>
        </p:nvSpPr>
        <p:spPr/>
        <p:txBody>
          <a:bodyPr/>
          <a:lstStyle/>
          <a:p>
            <a:r>
              <a:rPr lang="en-US">
                <a:solidFill>
                  <a:srgbClr val="FFFFFF"/>
                </a:solidFill>
              </a:rPr>
              <a:t>Laura Terrill</a:t>
            </a:r>
          </a:p>
        </p:txBody>
      </p:sp>
    </p:spTree>
    <p:extLst>
      <p:ext uri="{BB962C8B-B14F-4D97-AF65-F5344CB8AC3E}">
        <p14:creationId xmlns:p14="http://schemas.microsoft.com/office/powerpoint/2010/main" val="1120603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30871</TotalTime>
  <Words>7141</Words>
  <Application>Microsoft Macintosh PowerPoint</Application>
  <PresentationFormat>On-screen Show (4:3)</PresentationFormat>
  <Paragraphs>1159</Paragraphs>
  <Slides>117</Slides>
  <Notes>73</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117</vt:i4>
      </vt:variant>
    </vt:vector>
  </HeadingPairs>
  <TitlesOfParts>
    <vt:vector size="132" baseType="lpstr">
      <vt:lpstr>American Typewriter</vt:lpstr>
      <vt:lpstr>Calibri</vt:lpstr>
      <vt:lpstr>Cambria</vt:lpstr>
      <vt:lpstr>Corbel</vt:lpstr>
      <vt:lpstr>Georgia</vt:lpstr>
      <vt:lpstr>Lucida Grande</vt:lpstr>
      <vt:lpstr>ＭＳ Ｐゴシック</vt:lpstr>
      <vt:lpstr>Simsun (Founder Extended)</vt:lpstr>
      <vt:lpstr>Times New Roman</vt:lpstr>
      <vt:lpstr>Wingdings</vt:lpstr>
      <vt:lpstr>Wingdings 2</vt:lpstr>
      <vt:lpstr>ヒラギノ明朝 ProN W6</vt:lpstr>
      <vt:lpstr>宋体</vt:lpstr>
      <vt:lpstr>Arial</vt:lpstr>
      <vt:lpstr>Depth</vt:lpstr>
      <vt:lpstr>Teaching Toward the IPA</vt:lpstr>
      <vt:lpstr>PowerPoint Presentation</vt:lpstr>
      <vt:lpstr>Perfection </vt:lpstr>
      <vt:lpstr>Focus Questions:</vt:lpstr>
      <vt:lpstr>lterrillvalleyview.wikispaces.com</vt:lpstr>
      <vt:lpstr>Back to School….</vt:lpstr>
      <vt:lpstr>Performance and Proficiency</vt:lpstr>
      <vt:lpstr>Performance towards Proficiency</vt:lpstr>
      <vt:lpstr>Quantity and Organization  of Language Expands</vt:lpstr>
      <vt:lpstr>Determine the performance range…</vt:lpstr>
      <vt:lpstr>Creating Classroom Climate</vt:lpstr>
      <vt:lpstr>Creating Classroom Climate</vt:lpstr>
      <vt:lpstr>General Features of Useful Input</vt:lpstr>
      <vt:lpstr>Create Comprehensible LANGUAGE by:</vt:lpstr>
      <vt:lpstr>Create a CONTEXT for increasing comprehension by: </vt:lpstr>
      <vt:lpstr>Checking for Comprehension</vt:lpstr>
      <vt:lpstr>Checking for Comprehension</vt:lpstr>
      <vt:lpstr>Oral Production Strategies</vt:lpstr>
      <vt:lpstr>PowerPoint Presentation</vt:lpstr>
      <vt:lpstr>Backward Design</vt:lpstr>
      <vt:lpstr>Theme + Topic + Essential Question</vt:lpstr>
      <vt:lpstr>Themes and Topics</vt:lpstr>
      <vt:lpstr>AP Themes Guiding Unit Development</vt:lpstr>
      <vt:lpstr>Mindset for Curriculum Design</vt:lpstr>
      <vt:lpstr>Topic: The Natural World</vt:lpstr>
      <vt:lpstr>Importance of Authentic Texts</vt:lpstr>
      <vt:lpstr>The Destruction of the World</vt:lpstr>
      <vt:lpstr>Backward Design</vt:lpstr>
      <vt:lpstr>Theme/Topic + Essential Question</vt:lpstr>
      <vt:lpstr>Targeting Performance Levels</vt:lpstr>
      <vt:lpstr>World-Readiness Standards for Learning Languages </vt:lpstr>
      <vt:lpstr>PowerPoint Presentation</vt:lpstr>
      <vt:lpstr>PowerPoint Presentation</vt:lpstr>
      <vt:lpstr>Cultures</vt:lpstr>
      <vt:lpstr>Cultures</vt:lpstr>
      <vt:lpstr>Cultures:  The Culture Triangle</vt:lpstr>
      <vt:lpstr>Cultures</vt:lpstr>
      <vt:lpstr>Connections</vt:lpstr>
      <vt:lpstr>Connections</vt:lpstr>
      <vt:lpstr>Connections</vt:lpstr>
      <vt:lpstr>Connections</vt:lpstr>
      <vt:lpstr>Comparisons</vt:lpstr>
      <vt:lpstr>Comparisons</vt:lpstr>
      <vt:lpstr>Comparisons</vt:lpstr>
      <vt:lpstr>Communities</vt:lpstr>
      <vt:lpstr>Communities</vt:lpstr>
      <vt:lpstr>Communities</vt:lpstr>
      <vt:lpstr>Setting Goals</vt:lpstr>
      <vt:lpstr>Learning Scenario</vt:lpstr>
      <vt:lpstr>Teaching vs Learning</vt:lpstr>
      <vt:lpstr>ACTFL Integrated Performance Assessment</vt:lpstr>
      <vt:lpstr>Interpretive Communication is…..</vt:lpstr>
      <vt:lpstr>Interpretive Mode</vt:lpstr>
      <vt:lpstr>Interpretive Communication….</vt:lpstr>
      <vt:lpstr>Common Core State Standards  for English Language Arts and Literacy </vt:lpstr>
      <vt:lpstr>Presentational communication is…..</vt:lpstr>
      <vt:lpstr> Presentational Mode</vt:lpstr>
      <vt:lpstr>Presentational Communication….</vt:lpstr>
      <vt:lpstr>Target Percentage Distribution of  NAEP writing tasks</vt:lpstr>
      <vt:lpstr>Interpersonal Communication is…..</vt:lpstr>
      <vt:lpstr> Interpersonal Mode</vt:lpstr>
      <vt:lpstr>Summative Performance Tasks Do the tasks match the targeted performance level? Do they allow students to address the essential question in some way?</vt:lpstr>
      <vt:lpstr>Global Challenges: The Natural World What is biodiversity and why do we need it?</vt:lpstr>
      <vt:lpstr>Can-Do Statements</vt:lpstr>
      <vt:lpstr>PowerPoint Presentation</vt:lpstr>
      <vt:lpstr>Grammar Continuum</vt:lpstr>
      <vt:lpstr>From “It sounds right…” to “and here’s why...”</vt:lpstr>
      <vt:lpstr>PowerPoint Presentation</vt:lpstr>
      <vt:lpstr>Determining Vocabulary</vt:lpstr>
      <vt:lpstr>Determining vocabulary</vt:lpstr>
      <vt:lpstr>Vocabulary: Imagine the conversation……</vt:lpstr>
      <vt:lpstr>PowerPoint Presentation</vt:lpstr>
      <vt:lpstr>Key Learning Activities/Formative Assessment</vt:lpstr>
      <vt:lpstr>PowerPoint Presentation</vt:lpstr>
      <vt:lpstr>Getting the most out of a text</vt:lpstr>
      <vt:lpstr>The Trifecta</vt:lpstr>
      <vt:lpstr>Gradual Release of Responsibility</vt:lpstr>
      <vt:lpstr>Interpretive Mode</vt:lpstr>
      <vt:lpstr>General Features of Useful Input</vt:lpstr>
      <vt:lpstr>Working with Interpretive Texts </vt:lpstr>
      <vt:lpstr>Interpretive – Before/During/After</vt:lpstr>
      <vt:lpstr>ACTIVE Reading Strategies</vt:lpstr>
      <vt:lpstr>PowerPoint Presentation</vt:lpstr>
      <vt:lpstr> Interpersonal Mode</vt:lpstr>
      <vt:lpstr>Key Strategies to Develop Interpersonal</vt:lpstr>
      <vt:lpstr>C’est quoi le huitième continent?</vt:lpstr>
      <vt:lpstr>C’est quoi le huitième continent?</vt:lpstr>
      <vt:lpstr>PowerPoint Presentation</vt:lpstr>
      <vt:lpstr>Think – Write  - Pair - Share</vt:lpstr>
      <vt:lpstr>Numbered Heads Together</vt:lpstr>
      <vt:lpstr>Working with Random Partners</vt:lpstr>
      <vt:lpstr>Interpersonal Success</vt:lpstr>
      <vt:lpstr>Strategies</vt:lpstr>
      <vt:lpstr> Presentational Mode</vt:lpstr>
      <vt:lpstr>Writers consume more than they produce.</vt:lpstr>
      <vt:lpstr>Found Poems</vt:lpstr>
      <vt:lpstr>Content-Based “I Am” Poems</vt:lpstr>
      <vt:lpstr>Inquiry should inform writing throughout the process</vt:lpstr>
      <vt:lpstr>PowerPoint Presentation</vt:lpstr>
      <vt:lpstr>Evaluative or Descriptive Feedback</vt:lpstr>
      <vt:lpstr>Good Feedback Is….</vt:lpstr>
      <vt:lpstr>ACTFL Performance Domains</vt:lpstr>
      <vt:lpstr>ACTFL Performance Domains</vt:lpstr>
      <vt:lpstr>PowerPoint Presentation</vt:lpstr>
      <vt:lpstr>Your turn - What is the story?</vt:lpstr>
      <vt:lpstr>Think like a 6th grader… What is the story?</vt:lpstr>
      <vt:lpstr>How organized is my writing?</vt:lpstr>
      <vt:lpstr>Collaborative Writing</vt:lpstr>
      <vt:lpstr>Using Rubrics with Students</vt:lpstr>
      <vt:lpstr>Fat Drafting – Build up a text before revising it.  Acts of Revision: A Guide for Writers, Wendy Bishop</vt:lpstr>
      <vt:lpstr>PowerPoint Presentation</vt:lpstr>
      <vt:lpstr>Composition Correction Reference Sheet</vt:lpstr>
      <vt:lpstr>Composition Correction Chart</vt:lpstr>
      <vt:lpstr>PERA – Presentational Writing</vt:lpstr>
      <vt:lpstr>PERA – Presentational Writing</vt:lpstr>
      <vt:lpstr>PowerPoint Presentation</vt:lpstr>
      <vt:lpstr>Thank You</vt:lpstr>
    </vt:vector>
  </TitlesOfParts>
  <Company>Educational Consultant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449</cp:revision>
  <cp:lastPrinted>2016-08-16T02:51:48Z</cp:lastPrinted>
  <dcterms:created xsi:type="dcterms:W3CDTF">2015-07-10T12:19:10Z</dcterms:created>
  <dcterms:modified xsi:type="dcterms:W3CDTF">2016-10-05T18:28:09Z</dcterms:modified>
</cp:coreProperties>
</file>